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8"/>
  </p:notesMasterIdLst>
  <p:handoutMasterIdLst>
    <p:handoutMasterId r:id="rId9"/>
  </p:handoutMasterIdLst>
  <p:sldIdLst>
    <p:sldId id="425" r:id="rId5"/>
    <p:sldId id="437" r:id="rId6"/>
    <p:sldId id="441" r:id="rId7"/>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98"/>
    <a:srgbClr val="EBF6FC"/>
    <a:srgbClr val="EFF8FF"/>
    <a:srgbClr val="005F87"/>
    <a:srgbClr val="FFFFFF"/>
    <a:srgbClr val="003F5A"/>
    <a:srgbClr val="5283A1"/>
    <a:srgbClr val="509A32"/>
    <a:srgbClr val="FA90A7"/>
    <a:srgbClr val="DC8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0" d="100"/>
          <a:sy n="110" d="100"/>
        </p:scale>
        <p:origin x="702" y="108"/>
      </p:cViewPr>
      <p:guideLst>
        <p:guide orient="horz" pos="2160"/>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handoutMaster" Target="handoutMasters/handoutMaster1.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3" Type="http://schemas.openxmlformats.org/officeDocument/2006/relationships/tags" Target="tags/tag196.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字魂58号-创中黑" panose="00000500000000000000" charset="-122"/>
              <a:ea typeface="字魂58号-创中黑" panose="00000500000000000000" charset="-122"/>
              <a:cs typeface="字魂58号-创中黑" panose="0000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字魂58号-创中黑" panose="00000500000000000000" charset="-122"/>
                <a:ea typeface="字魂58号-创中黑" panose="00000500000000000000" charset="-122"/>
                <a:cs typeface="字魂58号-创中黑" panose="00000500000000000000" charset="-122"/>
              </a:rPr>
            </a:fld>
            <a:endParaRPr lang="zh-CN" altLang="en-US">
              <a:latin typeface="字魂58号-创中黑" panose="00000500000000000000" charset="-122"/>
              <a:ea typeface="字魂58号-创中黑" panose="00000500000000000000" charset="-122"/>
              <a:cs typeface="字魂58号-创中黑" panose="0000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字魂58号-创中黑" panose="00000500000000000000" charset="-122"/>
              <a:ea typeface="字魂58号-创中黑" panose="00000500000000000000" charset="-122"/>
              <a:cs typeface="字魂58号-创中黑" panose="0000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字魂58号-创中黑" panose="00000500000000000000" charset="-122"/>
                <a:ea typeface="字魂58号-创中黑" panose="00000500000000000000" charset="-122"/>
                <a:cs typeface="字魂58号-创中黑" panose="00000500000000000000" charset="-122"/>
              </a:rPr>
            </a:fld>
            <a:endParaRPr lang="zh-CN" altLang="en-US">
              <a:latin typeface="字魂58号-创中黑" panose="00000500000000000000" charset="-122"/>
              <a:ea typeface="字魂58号-创中黑" panose="00000500000000000000" charset="-122"/>
              <a:cs typeface="字魂58号-创中黑" panose="00000500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8号-创中黑" panose="00000500000000000000" charset="-122"/>
                <a:ea typeface="字魂58号-创中黑" panose="00000500000000000000" charset="-122"/>
                <a:cs typeface="字魂58号-创中黑" panose="0000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8号-创中黑" panose="00000500000000000000" charset="-122"/>
                <a:ea typeface="字魂58号-创中黑" panose="00000500000000000000" charset="-122"/>
                <a:cs typeface="字魂58号-创中黑" panose="00000500000000000000"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8号-创中黑" panose="00000500000000000000" charset="-122"/>
                <a:ea typeface="字魂58号-创中黑" panose="00000500000000000000" charset="-122"/>
                <a:cs typeface="字魂58号-创中黑" panose="0000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8号-创中黑" panose="00000500000000000000" charset="-122"/>
                <a:ea typeface="字魂58号-创中黑" panose="00000500000000000000" charset="-122"/>
                <a:cs typeface="字魂58号-创中黑" panose="00000500000000000000"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1pPr>
    <a:lvl2pPr marL="4572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2pPr>
    <a:lvl3pPr marL="9144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3pPr>
    <a:lvl4pPr marL="13716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4pPr>
    <a:lvl5pPr marL="18288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1.xml"/><Relationship Id="rId17" Type="http://schemas.openxmlformats.org/officeDocument/2006/relationships/image" Target="../media/image2.png"/><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tags" Target="../tags/tag123.xml"/><Relationship Id="rId17" Type="http://schemas.openxmlformats.org/officeDocument/2006/relationships/image" Target="../media/image3.png"/><Relationship Id="rId16" Type="http://schemas.openxmlformats.org/officeDocument/2006/relationships/tags" Target="../tags/tag122.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9" Type="http://schemas.openxmlformats.org/officeDocument/2006/relationships/theme" Target="../theme/theme3.xml"/><Relationship Id="rId18" Type="http://schemas.openxmlformats.org/officeDocument/2006/relationships/tags" Target="../tags/tag185.xml"/><Relationship Id="rId17" Type="http://schemas.openxmlformats.org/officeDocument/2006/relationships/image" Target="../media/image2.png"/><Relationship Id="rId16" Type="http://schemas.openxmlformats.org/officeDocument/2006/relationships/tags" Target="../tags/tag184.xml"/><Relationship Id="rId15" Type="http://schemas.openxmlformats.org/officeDocument/2006/relationships/tags" Target="../tags/tag183.xml"/><Relationship Id="rId14" Type="http://schemas.openxmlformats.org/officeDocument/2006/relationships/tags" Target="../tags/tag182.xml"/><Relationship Id="rId13" Type="http://schemas.openxmlformats.org/officeDocument/2006/relationships/tags" Target="../tags/tag181.xml"/><Relationship Id="rId12" Type="http://schemas.openxmlformats.org/officeDocument/2006/relationships/tags" Target="../tags/tag180.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3"/>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4"/>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5"/>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7" name="图片 6"/>
          <p:cNvPicPr>
            <a:picLocks noChangeAspect="1"/>
          </p:cNvPicPr>
          <p:nvPr userDrawn="1">
            <p:custDataLst>
              <p:tags r:id="rId16"/>
            </p:custDataLst>
          </p:nvPr>
        </p:nvPicPr>
        <p:blipFill>
          <a:blip r:embed="rId17"/>
          <a:stretch>
            <a:fillRect/>
          </a:stretch>
        </p:blipFill>
        <p:spPr>
          <a:xfrm>
            <a:off x="0" y="0"/>
            <a:ext cx="12185015" cy="6857365"/>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7" name="图片 6"/>
          <p:cNvPicPr>
            <a:picLocks noChangeAspect="1"/>
          </p:cNvPicPr>
          <p:nvPr userDrawn="1"/>
        </p:nvPicPr>
        <p:blipFill>
          <a:blip r:embed="rId17"/>
          <a:stretch>
            <a:fillRect/>
          </a:stretch>
        </p:blipFill>
        <p:spPr>
          <a:xfrm>
            <a:off x="0" y="0"/>
            <a:ext cx="12192635" cy="6854825"/>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7" name="图片 6"/>
          <p:cNvPicPr>
            <a:picLocks noChangeAspect="1"/>
          </p:cNvPicPr>
          <p:nvPr userDrawn="1"/>
        </p:nvPicPr>
        <p:blipFill>
          <a:blip r:embed="rId17"/>
          <a:stretch>
            <a:fillRect/>
          </a:stretch>
        </p:blipFill>
        <p:spPr>
          <a:xfrm>
            <a:off x="0" y="0"/>
            <a:ext cx="12185015" cy="6857365"/>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6.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90.xml"/><Relationship Id="rId4" Type="http://schemas.openxmlformats.org/officeDocument/2006/relationships/image" Target="../media/image4.jpeg"/><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95.xml"/><Relationship Id="rId6" Type="http://schemas.openxmlformats.org/officeDocument/2006/relationships/image" Target="../media/image6.jpeg"/><Relationship Id="rId5" Type="http://schemas.openxmlformats.org/officeDocument/2006/relationships/tags" Target="../tags/tag194.xml"/><Relationship Id="rId4" Type="http://schemas.openxmlformats.org/officeDocument/2006/relationships/image" Target="../media/image5.jpeg"/><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4825"/>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descr="7b0a20202020227461726765744d6f64756c65223a202270726f636573734f6e6c696e65466f6e7473220a7d0a"/>
          <p:cNvSpPr>
            <a:spLocks noGrp="1"/>
          </p:cNvSpPr>
          <p:nvPr>
            <p:ph idx="1"/>
            <p:custDataLst>
              <p:tags r:id="rId1"/>
            </p:custDataLst>
          </p:nvPr>
        </p:nvSpPr>
        <p:spPr>
          <a:xfrm>
            <a:off x="611505" y="5184405"/>
            <a:ext cx="10968990" cy="1624065"/>
          </a:xfrm>
        </p:spPr>
        <p:txBody>
          <a:bodyPr>
            <a:normAutofit/>
          </a:bodyPr>
          <a:lstStyle/>
          <a:p>
            <a:pPr marL="0" indent="0" algn="just">
              <a:lnSpc>
                <a:spcPct val="120000"/>
              </a:lnSpc>
              <a:buNone/>
            </a:pPr>
            <a:r>
              <a:rPr lang="zh-CN" altLang="en-US" b="1" dirty="0">
                <a:solidFill>
                  <a:schemeClr val="tx1"/>
                </a:solidFill>
                <a:latin typeface="+mn-ea"/>
              </a:rPr>
              <a:t>为深入学习贯彻党的二十大精神，全面贯彻落实校第十七次党代会决策部署，推进主题教育走深走实，6月2日，航空、航天、民航学院开展学习贯彻习近平新时代中国特色社会主义思想主题教育专题读书班</a:t>
            </a:r>
            <a:r>
              <a:rPr lang="zh-CN" altLang="en-US" b="1" dirty="0">
                <a:solidFill>
                  <a:schemeClr val="tx1"/>
                </a:solidFill>
                <a:latin typeface="+mn-ea"/>
                <a:sym typeface="+mn-ea"/>
              </a:rPr>
              <a:t>暨理论学习中心组联合学习会</a:t>
            </a:r>
            <a:r>
              <a:rPr lang="zh-CN" altLang="en-US" b="1" dirty="0">
                <a:solidFill>
                  <a:schemeClr val="tx1"/>
                </a:solidFill>
                <a:latin typeface="+mn-ea"/>
              </a:rPr>
              <a:t>。航空、航天、民航学院全体领导班子成员参加学习。</a:t>
            </a:r>
            <a:endParaRPr lang="zh-CN" altLang="en-US" b="1" dirty="0">
              <a:solidFill>
                <a:schemeClr val="tx1"/>
              </a:solidFill>
              <a:latin typeface="+mn-ea"/>
            </a:endParaRPr>
          </a:p>
        </p:txBody>
      </p:sp>
      <p:sp>
        <p:nvSpPr>
          <p:cNvPr id="6" name="标题 5"/>
          <p:cNvSpPr>
            <a:spLocks noGrp="1"/>
          </p:cNvSpPr>
          <p:nvPr>
            <p:ph type="title"/>
            <p:custDataLst>
              <p:tags r:id="rId2"/>
            </p:custDataLst>
          </p:nvPr>
        </p:nvSpPr>
        <p:spPr>
          <a:xfrm>
            <a:off x="712705" y="1159819"/>
            <a:ext cx="10766589" cy="705600"/>
          </a:xfrm>
        </p:spPr>
        <p:txBody>
          <a:bodyPr>
            <a:noAutofit/>
          </a:bodyPr>
          <a:lstStyle/>
          <a:p>
            <a:pPr algn="ctr"/>
            <a:r>
              <a:rPr lang="zh-CN" altLang="en-US" sz="3200" dirty="0">
                <a:solidFill>
                  <a:srgbClr val="004098"/>
                </a:solidFill>
              </a:rPr>
              <a:t>航空、航天、民航学院开展</a:t>
            </a:r>
            <a:r>
              <a:rPr lang="zh-CN" altLang="en-US" sz="3200" dirty="0">
                <a:solidFill>
                  <a:srgbClr val="004098"/>
                </a:solidFill>
                <a:sym typeface="+mn-ea"/>
              </a:rPr>
              <a:t>主题教育专题读书班</a:t>
            </a:r>
            <a:br>
              <a:rPr lang="zh-CN" altLang="en-US" sz="3200" dirty="0">
                <a:solidFill>
                  <a:srgbClr val="004098"/>
                </a:solidFill>
                <a:sym typeface="+mn-ea"/>
              </a:rPr>
            </a:br>
            <a:r>
              <a:rPr lang="zh-CN" altLang="en-US" sz="3200" dirty="0">
                <a:solidFill>
                  <a:srgbClr val="004098"/>
                </a:solidFill>
                <a:sym typeface="+mn-ea"/>
              </a:rPr>
              <a:t>暨</a:t>
            </a:r>
            <a:r>
              <a:rPr lang="zh-CN" altLang="en-US" sz="3200" dirty="0">
                <a:solidFill>
                  <a:srgbClr val="004098"/>
                </a:solidFill>
              </a:rPr>
              <a:t>理论学习中心组联合学习会</a:t>
            </a:r>
            <a:endParaRPr lang="zh-CN" altLang="en-US" sz="3200" dirty="0">
              <a:solidFill>
                <a:srgbClr val="004098"/>
              </a:solidFill>
            </a:endParaRPr>
          </a:p>
        </p:txBody>
      </p:sp>
      <p:cxnSp>
        <p:nvCxnSpPr>
          <p:cNvPr id="7" name="直接连接符 6"/>
          <p:cNvCxnSpPr/>
          <p:nvPr/>
        </p:nvCxnSpPr>
        <p:spPr>
          <a:xfrm flipV="1">
            <a:off x="633412" y="5184405"/>
            <a:ext cx="10925175" cy="19050"/>
          </a:xfrm>
          <a:prstGeom prst="line">
            <a:avLst/>
          </a:prstGeom>
          <a:ln w="38100">
            <a:solidFill>
              <a:srgbClr val="004098"/>
            </a:solidFill>
          </a:ln>
        </p:spPr>
        <p:style>
          <a:lnRef idx="1">
            <a:schemeClr val="accent1"/>
          </a:lnRef>
          <a:fillRef idx="0">
            <a:schemeClr val="accent1"/>
          </a:fillRef>
          <a:effectRef idx="0">
            <a:schemeClr val="accent1"/>
          </a:effectRef>
          <a:fontRef idx="minor">
            <a:schemeClr val="tx1"/>
          </a:fontRef>
        </p:style>
      </p:cxnSp>
      <p:pic>
        <p:nvPicPr>
          <p:cNvPr id="9" name="图片 4" descr="IMG_20230602_161519_edit_736021122413212"/>
          <p:cNvPicPr>
            <a:picLocks noChangeAspect="1"/>
          </p:cNvPicPr>
          <p:nvPr>
            <p:custDataLst>
              <p:tags r:id="rId3"/>
            </p:custDataLst>
          </p:nvPr>
        </p:nvPicPr>
        <p:blipFill>
          <a:blip r:embed="rId4"/>
          <a:stretch>
            <a:fillRect/>
          </a:stretch>
        </p:blipFill>
        <p:spPr>
          <a:xfrm>
            <a:off x="3521710" y="2091055"/>
            <a:ext cx="5148580" cy="2992120"/>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descr="7b0a20202020227461726765744d6f64756c65223a202270726f636573734f6e6c696e65466f6e7473220a7d0a"/>
          <p:cNvSpPr>
            <a:spLocks noGrp="1"/>
          </p:cNvSpPr>
          <p:nvPr>
            <p:ph idx="1"/>
            <p:custDataLst>
              <p:tags r:id="rId1"/>
            </p:custDataLst>
          </p:nvPr>
        </p:nvSpPr>
        <p:spPr>
          <a:xfrm>
            <a:off x="677581" y="5059442"/>
            <a:ext cx="10968990" cy="1624065"/>
          </a:xfrm>
        </p:spPr>
        <p:txBody>
          <a:bodyPr>
            <a:normAutofit/>
          </a:bodyPr>
          <a:lstStyle/>
          <a:p>
            <a:pPr marL="0" indent="0" algn="just">
              <a:lnSpc>
                <a:spcPct val="100000"/>
              </a:lnSpc>
              <a:buNone/>
            </a:pPr>
            <a:r>
              <a:rPr lang="zh-CN" altLang="en-US" b="1" dirty="0">
                <a:solidFill>
                  <a:schemeClr val="tx1"/>
                </a:solidFill>
                <a:latin typeface="+mn-ea"/>
                <a:cs typeface="方正大黑简体" panose="02010601030101010101" charset="-122"/>
                <a:sym typeface="方正大黑简体" panose="02010601030101010101" charset="-122"/>
              </a:rPr>
              <a:t>为切实推动学习贯彻习近平新时代中国特色社会主义思想主题教育走深走实，提升人才培养质量、凝练人才培养特色、优化人才培养体系，</a:t>
            </a:r>
            <a:r>
              <a:rPr lang="en-US" altLang="zh-CN" b="1" dirty="0">
                <a:solidFill>
                  <a:schemeClr val="tx1"/>
                </a:solidFill>
                <a:latin typeface="+mn-ea"/>
                <a:cs typeface="方正大黑简体" panose="02010601030101010101" charset="-122"/>
                <a:sym typeface="方正大黑简体" panose="02010601030101010101" charset="-122"/>
              </a:rPr>
              <a:t>5</a:t>
            </a:r>
            <a:r>
              <a:rPr lang="zh-CN" altLang="en-US" b="1" dirty="0">
                <a:solidFill>
                  <a:schemeClr val="tx1"/>
                </a:solidFill>
                <a:latin typeface="+mn-ea"/>
                <a:cs typeface="方正大黑简体" panose="02010601030101010101" charset="-122"/>
                <a:sym typeface="方正大黑简体" panose="02010601030101010101" charset="-122"/>
              </a:rPr>
              <a:t>月</a:t>
            </a:r>
            <a:r>
              <a:rPr lang="en-US" altLang="zh-CN" b="1" dirty="0">
                <a:solidFill>
                  <a:schemeClr val="tx1"/>
                </a:solidFill>
                <a:latin typeface="+mn-ea"/>
                <a:cs typeface="方正大黑简体" panose="02010601030101010101" charset="-122"/>
                <a:sym typeface="方正大黑简体" panose="02010601030101010101" charset="-122"/>
              </a:rPr>
              <a:t>26</a:t>
            </a:r>
            <a:r>
              <a:rPr lang="zh-CN" altLang="en-US" b="1" dirty="0">
                <a:solidFill>
                  <a:schemeClr val="tx1"/>
                </a:solidFill>
                <a:latin typeface="+mn-ea"/>
                <a:cs typeface="方正大黑简体" panose="02010601030101010101" charset="-122"/>
                <a:sym typeface="方正大黑简体" panose="02010601030101010101" charset="-122"/>
              </a:rPr>
              <a:t>日下午，副校长施大宁一行深入民航学院开展人事人才工作调研。教务处、研究生院、教师发展与教学评估中心相关负责同志，民航学院领导班子、各系所负责人参加会议。</a:t>
            </a:r>
            <a:endParaRPr lang="zh-CN" altLang="en-US" b="1" dirty="0">
              <a:solidFill>
                <a:schemeClr val="tx1"/>
              </a:solidFill>
              <a:latin typeface="+mn-ea"/>
              <a:cs typeface="方正大黑简体" panose="02010601030101010101" charset="-122"/>
              <a:sym typeface="方正大黑简体" panose="02010601030101010101" charset="-122"/>
            </a:endParaRPr>
          </a:p>
        </p:txBody>
      </p:sp>
      <p:sp>
        <p:nvSpPr>
          <p:cNvPr id="6" name="标题 5"/>
          <p:cNvSpPr>
            <a:spLocks noGrp="1"/>
          </p:cNvSpPr>
          <p:nvPr>
            <p:ph type="title"/>
            <p:custDataLst>
              <p:tags r:id="rId2"/>
            </p:custDataLst>
          </p:nvPr>
        </p:nvSpPr>
        <p:spPr>
          <a:xfrm>
            <a:off x="677476" y="814068"/>
            <a:ext cx="10969200" cy="1041822"/>
          </a:xfrm>
        </p:spPr>
        <p:txBody>
          <a:bodyPr>
            <a:normAutofit/>
          </a:bodyPr>
          <a:lstStyle/>
          <a:p>
            <a:pPr algn="ctr"/>
            <a:r>
              <a:rPr lang="zh-CN" altLang="en-US" sz="4000" dirty="0">
                <a:solidFill>
                  <a:srgbClr val="004098"/>
                </a:solidFill>
              </a:rPr>
              <a:t>副校长施大宁一行来院调研</a:t>
            </a:r>
            <a:endParaRPr lang="zh-CN" altLang="en-US" dirty="0">
              <a:solidFill>
                <a:srgbClr val="004098"/>
              </a:solidFill>
            </a:endParaRPr>
          </a:p>
        </p:txBody>
      </p:sp>
      <p:cxnSp>
        <p:nvCxnSpPr>
          <p:cNvPr id="7" name="直接连接符 6"/>
          <p:cNvCxnSpPr/>
          <p:nvPr/>
        </p:nvCxnSpPr>
        <p:spPr>
          <a:xfrm>
            <a:off x="809524" y="5001816"/>
            <a:ext cx="10705104" cy="0"/>
          </a:xfrm>
          <a:prstGeom prst="line">
            <a:avLst/>
          </a:prstGeom>
          <a:ln w="38100">
            <a:solidFill>
              <a:srgbClr val="004098"/>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847090" y="1747520"/>
            <a:ext cx="10282555" cy="3102610"/>
            <a:chOff x="1074001" y="1598939"/>
            <a:chExt cx="9740126" cy="3258572"/>
          </a:xfrm>
        </p:grpSpPr>
        <p:pic>
          <p:nvPicPr>
            <p:cNvPr id="100" name="图片 99"/>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a:xfrm>
              <a:off x="6087866" y="1601984"/>
              <a:ext cx="4726261" cy="3255527"/>
            </a:xfrm>
            <a:prstGeom prst="rect">
              <a:avLst/>
            </a:prstGeom>
            <a:noFill/>
            <a:ln w="9525">
              <a:noFill/>
            </a:ln>
          </p:spPr>
        </p:pic>
        <p:pic>
          <p:nvPicPr>
            <p:cNvPr id="101" name="图片 100"/>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a:xfrm>
              <a:off x="1074001" y="1598939"/>
              <a:ext cx="4726261" cy="3255526"/>
            </a:xfrm>
            <a:prstGeom prst="rect">
              <a:avLst/>
            </a:prstGeom>
            <a:noFill/>
            <a:ln w="9525">
              <a:noFill/>
            </a:ln>
          </p:spPr>
        </p:pic>
      </p:grpSp>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86.xml><?xml version="1.0" encoding="utf-8"?>
<p:tagLst xmlns:p="http://schemas.openxmlformats.org/presentationml/2006/main">
  <p:tag name="KSO_WM_BEAUTIFY_FLAG" val="#wm#"/>
  <p:tag name="KSO_WM_TEMPLATE_CATEGORY" val="custom"/>
  <p:tag name="KSO_WM_TEMPLATE_INDEX" val="20205176"/>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wm#"/>
  <p:tag name="KSO_WM_TEMPLATE_CATEGORY" val="custom"/>
  <p:tag name="KSO_WM_TEMPLATE_INDEX" val="20205176"/>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wm#"/>
  <p:tag name="KSO_WM_TEMPLATE_CATEGORY" val="custom"/>
  <p:tag name="KSO_WM_TEMPLATE_INDEX" val="20205176"/>
</p:tagLst>
</file>

<file path=ppt/tags/tag196.xml><?xml version="1.0" encoding="utf-8"?>
<p:tagLst xmlns:p="http://schemas.openxmlformats.org/presentationml/2006/main">
  <p:tag name="COMMONDATA" val="eyJoZGlkIjoiY2EyMzNkNTRmYjVlMjY2ZjIyNzIyYTZlNWIzNmM4ZjQifQ=="/>
  <p:tag name="KSO_WPP_MARK_KEY" val="0fed4e24-48f6-40c9-8c55-b20133f484fb"/>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316</Words>
  <Application>WPS 演示</Application>
  <PresentationFormat>宽屏</PresentationFormat>
  <Paragraphs>8</Paragraphs>
  <Slides>3</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3</vt:i4>
      </vt:variant>
    </vt:vector>
  </HeadingPairs>
  <TitlesOfParts>
    <vt:vector size="16" baseType="lpstr">
      <vt:lpstr>Arial</vt:lpstr>
      <vt:lpstr>宋体</vt:lpstr>
      <vt:lpstr>Wingdings</vt:lpstr>
      <vt:lpstr>Wingdings</vt:lpstr>
      <vt:lpstr>字魂58号-创中黑</vt:lpstr>
      <vt:lpstr>黑体</vt:lpstr>
      <vt:lpstr>方正大黑简体</vt:lpstr>
      <vt:lpstr>Times New Roman</vt:lpstr>
      <vt:lpstr>微软雅黑</vt:lpstr>
      <vt:lpstr>Arial Unicode MS</vt:lpstr>
      <vt:lpstr>1_Office 主题​​</vt:lpstr>
      <vt:lpstr>自定义设计方案</vt:lpstr>
      <vt:lpstr>1_自定义设计方案</vt:lpstr>
      <vt:lpstr>PowerPoint 演示文稿</vt:lpstr>
      <vt:lpstr>航空、航天、民航学院开展主题教育专题读书班 暨理论学习中心组联合学习会</vt:lpstr>
      <vt:lpstr>副校长施大宁一行来院调研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tx百万～</cp:lastModifiedBy>
  <cp:revision>401</cp:revision>
  <dcterms:created xsi:type="dcterms:W3CDTF">2019-06-19T02:08:00Z</dcterms:created>
  <dcterms:modified xsi:type="dcterms:W3CDTF">2023-06-05T06:29:10Z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KSOSaveFontToCloudKey">
    <vt:lpwstr>212913176_cloud</vt:lpwstr>
  </property>
  <property fmtid="{D5CDD505-2E9C-101B-9397-08002B2CF9AE}" pid="4" name="ICV">
    <vt:lpwstr>558B91E18D90407DBF641A310FE897E6_13</vt:lpwstr>
  </property>
</Properties>
</file>