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22"/>
  </p:handoutMasterIdLst>
  <p:sldIdLst>
    <p:sldId id="2822" r:id="rId3"/>
    <p:sldId id="2823" r:id="rId5"/>
    <p:sldId id="2824" r:id="rId6"/>
    <p:sldId id="2832" r:id="rId7"/>
    <p:sldId id="2834" r:id="rId8"/>
    <p:sldId id="2828" r:id="rId9"/>
    <p:sldId id="2831" r:id="rId10"/>
    <p:sldId id="2844" r:id="rId11"/>
    <p:sldId id="2845" r:id="rId12"/>
    <p:sldId id="2846" r:id="rId13"/>
    <p:sldId id="2854" r:id="rId14"/>
    <p:sldId id="2847" r:id="rId15"/>
    <p:sldId id="2853" r:id="rId16"/>
    <p:sldId id="2848" r:id="rId17"/>
    <p:sldId id="2849" r:id="rId18"/>
    <p:sldId id="2850" r:id="rId19"/>
    <p:sldId id="2851" r:id="rId20"/>
    <p:sldId id="2843" r:id="rId21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C398"/>
    <a:srgbClr val="002F71"/>
    <a:srgbClr val="FBAE01"/>
    <a:srgbClr val="02092D"/>
    <a:srgbClr val="363636"/>
    <a:srgbClr val="D3C8BB"/>
    <a:srgbClr val="2E454C"/>
    <a:srgbClr val="7A84BA"/>
    <a:srgbClr val="FF2757"/>
    <a:srgbClr val="FFC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14" autoAdjust="0"/>
    <p:restoredTop sz="95317" autoAdjust="0"/>
  </p:normalViewPr>
  <p:slideViewPr>
    <p:cSldViewPr>
      <p:cViewPr varScale="1">
        <p:scale>
          <a:sx n="105" d="100"/>
          <a:sy n="105" d="100"/>
        </p:scale>
        <p:origin x="630" y="126"/>
      </p:cViewPr>
      <p:guideLst>
        <p:guide orient="horz" pos="302"/>
        <p:guide pos="4050"/>
        <p:guide pos="519"/>
        <p:guide orient="horz" pos="4174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99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gs" Target="tags/tag10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6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1.jpeg"/><Relationship Id="rId2" Type="http://schemas.openxmlformats.org/officeDocument/2006/relationships/image" Target="../media/image15.jpeg"/><Relationship Id="rId1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0" Type="http://schemas.openxmlformats.org/officeDocument/2006/relationships/notesSlide" Target="../notesSlides/notesSlide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5150"/>
            <a:ext cx="12858750" cy="7242950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477047" y="2918023"/>
            <a:ext cx="9381703" cy="329059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3477047" y="3199233"/>
            <a:ext cx="894355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zh-CN" altLang="en-US" sz="6000" b="1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南航资产清查工作</a:t>
            </a:r>
            <a:endParaRPr lang="en-US" altLang="zh-CN" sz="6000" b="1" cap="all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r">
              <a:buNone/>
            </a:pPr>
            <a:r>
              <a:rPr lang="zh-CN" altLang="en-US" sz="6000" b="1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操作手册</a:t>
            </a:r>
            <a:endParaRPr lang="zh-CN" altLang="en-US" sz="6000" b="1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3" name="Daydrea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24575" y="-99199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49"/>
                            </p:stCondLst>
                            <p:childTnLst>
                              <p:par>
                                <p:cTn id="2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9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2" grpId="0" animBg="1"/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8"/>
          <p:cNvSpPr txBox="1"/>
          <p:nvPr/>
        </p:nvSpPr>
        <p:spPr>
          <a:xfrm>
            <a:off x="824035" y="233569"/>
            <a:ext cx="10285859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四、盘点</a:t>
            </a:r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方法</a:t>
            </a:r>
            <a:r>
              <a:rPr lang="en-US" altLang="zh-CN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2 - </a:t>
            </a:r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输入编号盘点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64679" y="6553547"/>
            <a:ext cx="4104456" cy="4637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点击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编号盘点</a:t>
            </a:r>
            <a:r>
              <a:rPr lang="en-US" altLang="zh-CN" dirty="0" smtClean="0"/>
              <a:t>】</a:t>
            </a:r>
            <a:r>
              <a:rPr lang="zh-CN" altLang="en-US" dirty="0" smtClean="0"/>
              <a:t>进入编号盘点页面</a:t>
            </a:r>
            <a:endParaRPr 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530" y="1055710"/>
            <a:ext cx="2430000" cy="5400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125" y="1055710"/>
            <a:ext cx="2430000" cy="5400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315" y="1055710"/>
            <a:ext cx="2430001" cy="5400000"/>
          </a:xfrm>
          <a:prstGeom prst="rect">
            <a:avLst/>
          </a:prstGeom>
        </p:spPr>
      </p:pic>
      <p:sp>
        <p:nvSpPr>
          <p:cNvPr id="11" name="圆角矩形 10"/>
          <p:cNvSpPr/>
          <p:nvPr/>
        </p:nvSpPr>
        <p:spPr>
          <a:xfrm>
            <a:off x="5349255" y="6553547"/>
            <a:ext cx="6829860" cy="519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输入资产编号，读取资产信息，进行拍照并进行盘点</a:t>
            </a:r>
            <a:endParaRPr 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720" y="1055710"/>
            <a:ext cx="2430000" cy="5400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5" y="1055710"/>
            <a:ext cx="2430000" cy="5400000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>
            <a:off x="308695" y="2248173"/>
            <a:ext cx="360040" cy="504056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8"/>
          <p:cNvSpPr txBox="1"/>
          <p:nvPr/>
        </p:nvSpPr>
        <p:spPr>
          <a:xfrm>
            <a:off x="824035" y="233569"/>
            <a:ext cx="10285859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四、盘点</a:t>
            </a:r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方法</a:t>
            </a:r>
            <a:r>
              <a:rPr lang="en-US" altLang="zh-CN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en-US" altLang="zh-CN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- </a:t>
            </a:r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手工标记盘点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64679" y="6553547"/>
            <a:ext cx="4104456" cy="4637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点击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手工标记</a:t>
            </a:r>
            <a:r>
              <a:rPr lang="en-US" altLang="zh-CN" dirty="0" smtClean="0"/>
              <a:t>】</a:t>
            </a:r>
            <a:r>
              <a:rPr lang="zh-CN" altLang="en-US" dirty="0" smtClean="0"/>
              <a:t>进入手工标记页面</a:t>
            </a:r>
            <a:endParaRPr 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5349255" y="6553547"/>
            <a:ext cx="6829860" cy="519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对于无法正常盘点的资产，通过手工标记的方式进行盘点</a:t>
            </a:r>
            <a:endParaRPr 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5" y="1055710"/>
            <a:ext cx="2430000" cy="5400000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>
            <a:off x="644015" y="3832349"/>
            <a:ext cx="360040" cy="504056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053" y="1055710"/>
            <a:ext cx="2430000" cy="540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171" y="1055710"/>
            <a:ext cx="2430000" cy="5400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407" y="1055710"/>
            <a:ext cx="2430000" cy="5400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89" y="1055710"/>
            <a:ext cx="2430000" cy="5400000"/>
          </a:xfrm>
          <a:prstGeom prst="rect">
            <a:avLst/>
          </a:prstGeom>
        </p:spPr>
      </p:pic>
      <p:sp>
        <p:nvSpPr>
          <p:cNvPr id="18" name="圆角矩形 17"/>
          <p:cNvSpPr/>
          <p:nvPr/>
        </p:nvSpPr>
        <p:spPr>
          <a:xfrm>
            <a:off x="6711957" y="494152"/>
            <a:ext cx="3317818" cy="4637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通过领用人进行筛选</a:t>
            </a:r>
            <a:endParaRPr lang="en-US" dirty="0"/>
          </a:p>
        </p:txBody>
      </p:sp>
      <p:cxnSp>
        <p:nvCxnSpPr>
          <p:cNvPr id="19" name="直接箭头连接符 18"/>
          <p:cNvCxnSpPr/>
          <p:nvPr/>
        </p:nvCxnSpPr>
        <p:spPr>
          <a:xfrm flipH="1">
            <a:off x="6357367" y="808013"/>
            <a:ext cx="1008112" cy="1368152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8"/>
          <p:cNvSpPr txBox="1"/>
          <p:nvPr/>
        </p:nvSpPr>
        <p:spPr>
          <a:xfrm>
            <a:off x="824035" y="233569"/>
            <a:ext cx="10285859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五、资产修改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643" y="931960"/>
            <a:ext cx="2430001" cy="5400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924" y="931960"/>
            <a:ext cx="2430001" cy="5400000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308695" y="6425322"/>
            <a:ext cx="3751545" cy="66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如果资产信息已经进行了</a:t>
            </a:r>
            <a:r>
              <a:rPr lang="zh-CN" altLang="en-US" dirty="0"/>
              <a:t>调整</a:t>
            </a:r>
            <a:r>
              <a:rPr lang="zh-CN" altLang="en-US" dirty="0" smtClean="0"/>
              <a:t>，可直接进行资产变动申请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362" y="931960"/>
            <a:ext cx="2430000" cy="540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078" y="931960"/>
            <a:ext cx="2430001" cy="5400000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5056925" y="6425321"/>
            <a:ext cx="6687129" cy="7388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可对使用单位、责任人工号、存放地点进行修改，系统会自动判断是资产修改</a:t>
            </a:r>
            <a:r>
              <a:rPr lang="en-US" altLang="zh-CN" dirty="0" smtClean="0"/>
              <a:t>(</a:t>
            </a:r>
            <a:r>
              <a:rPr lang="zh-CN" altLang="en-US" dirty="0" smtClean="0"/>
              <a:t>同一二级单位</a:t>
            </a:r>
            <a:r>
              <a:rPr lang="en-US" altLang="zh-CN" dirty="0" smtClean="0"/>
              <a:t>)</a:t>
            </a:r>
            <a:r>
              <a:rPr lang="zh-CN" altLang="en-US" dirty="0" smtClean="0"/>
              <a:t>还是资产调拨</a:t>
            </a:r>
            <a:r>
              <a:rPr lang="en-US" altLang="zh-CN" dirty="0" smtClean="0"/>
              <a:t>(</a:t>
            </a:r>
            <a:r>
              <a:rPr lang="zh-CN" altLang="en-US" dirty="0" smtClean="0"/>
              <a:t>不同二级单位</a:t>
            </a:r>
            <a:r>
              <a:rPr lang="en-US" altLang="zh-CN" dirty="0" smtClean="0"/>
              <a:t>)</a:t>
            </a:r>
            <a:endParaRPr 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6" y="931960"/>
            <a:ext cx="2430000" cy="540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8"/>
          <p:cNvSpPr txBox="1"/>
          <p:nvPr/>
        </p:nvSpPr>
        <p:spPr>
          <a:xfrm>
            <a:off x="824035" y="233728"/>
            <a:ext cx="10285859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六、资产变动审批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80365" y="808355"/>
            <a:ext cx="8085455" cy="5817235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2540635" y="4696460"/>
            <a:ext cx="3385820" cy="1416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移动端盘点进行修改时，相当于对子资产进行了变动申请，相关人员可在</a:t>
            </a:r>
            <a:r>
              <a:rPr lang="en-US" altLang="zh-CN" dirty="0"/>
              <a:t>PC</a:t>
            </a:r>
            <a:r>
              <a:rPr lang="zh-CN" altLang="en-US" dirty="0"/>
              <a:t>端收到待审批的数据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9690" y="845185"/>
            <a:ext cx="3477895" cy="5743575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9165590" y="5560060"/>
            <a:ext cx="3385820" cy="1416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APP</a:t>
            </a:r>
            <a:r>
              <a:rPr lang="zh-CN" altLang="en-US" dirty="0"/>
              <a:t>端也可以收到待审批的数据，点进各审批界面进行审批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8"/>
          <p:cNvSpPr txBox="1"/>
          <p:nvPr/>
        </p:nvSpPr>
        <p:spPr>
          <a:xfrm>
            <a:off x="824035" y="233728"/>
            <a:ext cx="10285859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七、查询记录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471" y="1051585"/>
            <a:ext cx="2430000" cy="5400000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596727" y="5200501"/>
            <a:ext cx="288032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对自己名下的资产进行盘点记录的查询，</a:t>
            </a:r>
            <a:r>
              <a:rPr lang="en-US" altLang="zh-CN" dirty="0" smtClean="0"/>
              <a:t>PC</a:t>
            </a:r>
            <a:r>
              <a:rPr lang="zh-CN" altLang="en-US" dirty="0" smtClean="0"/>
              <a:t>端同样可以查看盘点情况</a:t>
            </a:r>
            <a:endParaRPr lang="en-US" altLang="zh-CN" dirty="0" smtClean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263" y="1051585"/>
            <a:ext cx="2430000" cy="5400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679" y="1051585"/>
            <a:ext cx="2430000" cy="540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边形 4"/>
          <p:cNvSpPr/>
          <p:nvPr/>
        </p:nvSpPr>
        <p:spPr>
          <a:xfrm flipH="1">
            <a:off x="2972991" y="1904285"/>
            <a:ext cx="9897455" cy="3424081"/>
          </a:xfrm>
          <a:prstGeom prst="homePlat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310510" y="3034626"/>
            <a:ext cx="1423472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zh-CN" altLang="en-US" sz="696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429375" y="3339324"/>
            <a:ext cx="318440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36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操作介绍</a:t>
            </a:r>
            <a:r>
              <a:rPr lang="en-US" altLang="zh-CN" sz="36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-PC</a:t>
            </a:r>
            <a:r>
              <a:rPr lang="zh-CN" altLang="en-US" sz="36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端</a:t>
            </a:r>
            <a:endParaRPr lang="en-US" altLang="zh-CN" sz="36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1" y="643336"/>
            <a:ext cx="2972991" cy="5945983"/>
          </a:xfrm>
          <a:custGeom>
            <a:avLst/>
            <a:gdLst>
              <a:gd name="connsiteX0" fmla="*/ 0 w 2972991"/>
              <a:gd name="connsiteY0" fmla="*/ 0 h 5945983"/>
              <a:gd name="connsiteX1" fmla="*/ 2972991 w 2972991"/>
              <a:gd name="connsiteY1" fmla="*/ 2972992 h 5945983"/>
              <a:gd name="connsiteX2" fmla="*/ 0 w 2972991"/>
              <a:gd name="connsiteY2" fmla="*/ 5945983 h 594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72991" h="5945983">
                <a:moveTo>
                  <a:pt x="0" y="0"/>
                </a:moveTo>
                <a:lnTo>
                  <a:pt x="2972991" y="2972992"/>
                </a:lnTo>
                <a:lnTo>
                  <a:pt x="0" y="59459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0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3" grpId="0"/>
          <p:bldP spid="21" grpId="0"/>
          <p:bldP spid="1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3" grpId="0"/>
          <p:bldP spid="21" grpId="0"/>
          <p:bldP spid="17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8"/>
          <p:cNvSpPr txBox="1"/>
          <p:nvPr/>
        </p:nvSpPr>
        <p:spPr>
          <a:xfrm>
            <a:off x="824035" y="233568"/>
            <a:ext cx="3301083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一、资产清查统计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8774" y="880021"/>
            <a:ext cx="11385735" cy="5544616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2108895" y="6568653"/>
            <a:ext cx="338437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可随时统计已盘点的合计数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8"/>
          <p:cNvSpPr txBox="1"/>
          <p:nvPr/>
        </p:nvSpPr>
        <p:spPr>
          <a:xfrm>
            <a:off x="824035" y="233568"/>
            <a:ext cx="3301083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二</a:t>
            </a:r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、清查情况查询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221463" y="1024037"/>
            <a:ext cx="37444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根据盘点任务、盘点类型、单位、责任人等信息查询清查情况</a:t>
            </a:r>
            <a:endParaRPr 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8735" y="726011"/>
            <a:ext cx="6281571" cy="161268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047" y="2608213"/>
            <a:ext cx="8852666" cy="4343339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800010" y="3254161"/>
            <a:ext cx="3744416" cy="3716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导出清查情况的汇总表</a:t>
            </a:r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95" y="3660217"/>
            <a:ext cx="4582923" cy="3291335"/>
          </a:xfrm>
          <a:prstGeom prst="rect">
            <a:avLst/>
          </a:prstGeom>
        </p:spPr>
      </p:pic>
      <p:cxnSp>
        <p:nvCxnSpPr>
          <p:cNvPr id="10" name="直接箭头连接符 9"/>
          <p:cNvCxnSpPr/>
          <p:nvPr/>
        </p:nvCxnSpPr>
        <p:spPr>
          <a:xfrm flipH="1">
            <a:off x="4053111" y="3016963"/>
            <a:ext cx="648000" cy="74337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5150"/>
            <a:ext cx="12858750" cy="7242950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909095" y="2928067"/>
            <a:ext cx="8949655" cy="329059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4591051" y="3209277"/>
            <a:ext cx="78295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en-US" altLang="zh-CN" sz="9600" b="1" cap="all" dirty="0">
                <a:solidFill>
                  <a:schemeClr val="bg1"/>
                </a:solidFill>
                <a:cs typeface="Arial" panose="020B0604020202020204" pitchFamily="34" charset="0"/>
              </a:rPr>
              <a:t>Thank you</a:t>
            </a:r>
            <a:endParaRPr lang="zh-CN" altLang="en-US" sz="9600" b="1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5467351" y="4573362"/>
            <a:ext cx="69532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感谢聆听，批评指导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99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99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99"/>
                            </p:stCondLst>
                            <p:childTnLst>
                              <p:par>
                                <p:cTn id="3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9" grpId="0"/>
      <p:bldP spid="9" grpId="1"/>
      <p:bldP spid="10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8071561" cy="4596949"/>
          </a:xfrm>
          <a:custGeom>
            <a:avLst/>
            <a:gdLst>
              <a:gd name="T0" fmla="*/ 2665 w 2665"/>
              <a:gd name="T1" fmla="*/ 0 h 1127"/>
              <a:gd name="T2" fmla="*/ 0 w 2665"/>
              <a:gd name="T3" fmla="*/ 0 h 1127"/>
              <a:gd name="T4" fmla="*/ 652 w 2665"/>
              <a:gd name="T5" fmla="*/ 1127 h 1127"/>
              <a:gd name="T6" fmla="*/ 2665 w 2665"/>
              <a:gd name="T7" fmla="*/ 0 h 1127"/>
              <a:gd name="connsiteX0" fmla="*/ 10000 w 10000"/>
              <a:gd name="connsiteY0" fmla="*/ 0 h 13164"/>
              <a:gd name="connsiteX1" fmla="*/ 0 w 10000"/>
              <a:gd name="connsiteY1" fmla="*/ 0 h 13164"/>
              <a:gd name="connsiteX2" fmla="*/ 16 w 10000"/>
              <a:gd name="connsiteY2" fmla="*/ 13164 h 13164"/>
              <a:gd name="connsiteX3" fmla="*/ 10000 w 10000"/>
              <a:gd name="connsiteY3" fmla="*/ 0 h 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3164">
                <a:moveTo>
                  <a:pt x="10000" y="0"/>
                </a:moveTo>
                <a:lnTo>
                  <a:pt x="0" y="0"/>
                </a:lnTo>
                <a:cubicBezTo>
                  <a:pt x="5" y="4388"/>
                  <a:pt x="11" y="8776"/>
                  <a:pt x="16" y="13164"/>
                </a:cubicBezTo>
                <a:lnTo>
                  <a:pt x="100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0" name="任意多边形 9"/>
          <p:cNvSpPr/>
          <p:nvPr/>
        </p:nvSpPr>
        <p:spPr bwMode="auto">
          <a:xfrm>
            <a:off x="0" y="0"/>
            <a:ext cx="6303578" cy="7232650"/>
          </a:xfrm>
          <a:custGeom>
            <a:avLst/>
            <a:gdLst>
              <a:gd name="connsiteX0" fmla="*/ 0 w 6303578"/>
              <a:gd name="connsiteY0" fmla="*/ 5940123 h 7232650"/>
              <a:gd name="connsiteX1" fmla="*/ 707864 w 6303578"/>
              <a:gd name="connsiteY1" fmla="*/ 7232650 h 7232650"/>
              <a:gd name="connsiteX2" fmla="*/ 0 w 6303578"/>
              <a:gd name="connsiteY2" fmla="*/ 7232650 h 7232650"/>
              <a:gd name="connsiteX3" fmla="*/ 0 w 6303578"/>
              <a:gd name="connsiteY3" fmla="*/ 0 h 7232650"/>
              <a:gd name="connsiteX4" fmla="*/ 2087752 w 6303578"/>
              <a:gd name="connsiteY4" fmla="*/ 0 h 7232650"/>
              <a:gd name="connsiteX5" fmla="*/ 6303578 w 6303578"/>
              <a:gd name="connsiteY5" fmla="*/ 7232650 h 7232650"/>
              <a:gd name="connsiteX6" fmla="*/ 707865 w 6303578"/>
              <a:gd name="connsiteY6" fmla="*/ 7232650 h 7232650"/>
              <a:gd name="connsiteX7" fmla="*/ 0 w 6303578"/>
              <a:gd name="connsiteY7" fmla="*/ 5940123 h 723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03578" h="7232650">
                <a:moveTo>
                  <a:pt x="0" y="5940123"/>
                </a:moveTo>
                <a:lnTo>
                  <a:pt x="707864" y="7232650"/>
                </a:lnTo>
                <a:lnTo>
                  <a:pt x="0" y="7232650"/>
                </a:lnTo>
                <a:close/>
                <a:moveTo>
                  <a:pt x="0" y="0"/>
                </a:moveTo>
                <a:lnTo>
                  <a:pt x="2087752" y="0"/>
                </a:lnTo>
                <a:lnTo>
                  <a:pt x="6303578" y="7232650"/>
                </a:lnTo>
                <a:lnTo>
                  <a:pt x="707865" y="7232650"/>
                </a:lnTo>
                <a:lnTo>
                  <a:pt x="0" y="59401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8580" tIns="64290" rIns="128580" bIns="6429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1" name="MH_Number_1"/>
          <p:cNvSpPr/>
          <p:nvPr>
            <p:custDataLst>
              <p:tags r:id="rId1"/>
            </p:custDataLst>
          </p:nvPr>
        </p:nvSpPr>
        <p:spPr>
          <a:xfrm>
            <a:off x="6573391" y="2914434"/>
            <a:ext cx="379667" cy="37966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MH_Entry_1"/>
          <p:cNvSpPr/>
          <p:nvPr>
            <p:custDataLst>
              <p:tags r:id="rId2"/>
            </p:custDataLst>
          </p:nvPr>
        </p:nvSpPr>
        <p:spPr>
          <a:xfrm>
            <a:off x="7190906" y="2909534"/>
            <a:ext cx="2251181" cy="38946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zh-CN" altLang="en-US" sz="253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工作概述</a:t>
            </a:r>
            <a:endParaRPr lang="en-US" altLang="zh-CN" sz="253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MH_Number_2"/>
          <p:cNvSpPr/>
          <p:nvPr>
            <p:custDataLst>
              <p:tags r:id="rId3"/>
            </p:custDataLst>
          </p:nvPr>
        </p:nvSpPr>
        <p:spPr>
          <a:xfrm>
            <a:off x="6573391" y="3807823"/>
            <a:ext cx="379667" cy="379667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4" name="MH_Entry_2"/>
          <p:cNvSpPr/>
          <p:nvPr>
            <p:custDataLst>
              <p:tags r:id="rId4"/>
            </p:custDataLst>
          </p:nvPr>
        </p:nvSpPr>
        <p:spPr>
          <a:xfrm>
            <a:off x="7190740" y="3803333"/>
            <a:ext cx="3289935" cy="38862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53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操作介绍</a:t>
            </a:r>
            <a:r>
              <a:rPr lang="en-US" altLang="zh-CN" sz="253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253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移动端</a:t>
            </a:r>
            <a:endParaRPr lang="zh-CN" altLang="en-US" sz="253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Others_1"/>
          <p:cNvSpPr txBox="1"/>
          <p:nvPr>
            <p:custDataLst>
              <p:tags r:id="rId5"/>
            </p:custDataLst>
          </p:nvPr>
        </p:nvSpPr>
        <p:spPr>
          <a:xfrm>
            <a:off x="1240497" y="2431950"/>
            <a:ext cx="2626654" cy="110799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72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录</a:t>
            </a:r>
            <a:endParaRPr lang="zh-CN" altLang="en-US" sz="7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Others_2"/>
          <p:cNvSpPr txBox="1"/>
          <p:nvPr>
            <p:custDataLst>
              <p:tags r:id="rId6"/>
            </p:custDataLst>
          </p:nvPr>
        </p:nvSpPr>
        <p:spPr>
          <a:xfrm>
            <a:off x="1388815" y="3609695"/>
            <a:ext cx="2330017" cy="492443"/>
          </a:xfrm>
          <a:prstGeom prst="rect">
            <a:avLst/>
          </a:prstGeom>
          <a:noFill/>
        </p:spPr>
        <p:txBody>
          <a:bodyPr vert="horz"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MH_Number_2"/>
          <p:cNvSpPr/>
          <p:nvPr>
            <p:custDataLst>
              <p:tags r:id="rId7"/>
            </p:custDataLst>
          </p:nvPr>
        </p:nvSpPr>
        <p:spPr>
          <a:xfrm>
            <a:off x="6573391" y="4600938"/>
            <a:ext cx="379667" cy="379667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" name="MH_Entry_2"/>
          <p:cNvSpPr/>
          <p:nvPr>
            <p:custDataLst>
              <p:tags r:id="rId8"/>
            </p:custDataLst>
          </p:nvPr>
        </p:nvSpPr>
        <p:spPr>
          <a:xfrm>
            <a:off x="7190740" y="4596448"/>
            <a:ext cx="3289935" cy="38862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53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操作介绍</a:t>
            </a:r>
            <a:r>
              <a:rPr lang="en-US" altLang="zh-CN" sz="253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-PC</a:t>
            </a:r>
            <a:r>
              <a:rPr lang="zh-CN" altLang="en-US" sz="253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端</a:t>
            </a:r>
            <a:endParaRPr lang="zh-CN" altLang="en-US" sz="253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/>
      <p:bldP spid="13" grpId="0" animBg="1"/>
      <p:bldP spid="14" grpId="0" bldLvl="0" animBg="1"/>
      <p:bldP spid="19" grpId="0"/>
      <p:bldP spid="20" grpId="0"/>
      <p:bldP spid="2" grpId="0" bldLvl="0" animBg="1"/>
      <p:bldP spid="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边形 4"/>
          <p:cNvSpPr/>
          <p:nvPr/>
        </p:nvSpPr>
        <p:spPr>
          <a:xfrm flipH="1">
            <a:off x="2972991" y="1904285"/>
            <a:ext cx="9897455" cy="3424081"/>
          </a:xfrm>
          <a:prstGeom prst="homePlat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310510" y="3034626"/>
            <a:ext cx="1423472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zh-CN" altLang="en-US" sz="696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329515" y="3339324"/>
            <a:ext cx="318440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36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</a:t>
            </a:r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概述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1" y="643336"/>
            <a:ext cx="2972991" cy="5945983"/>
          </a:xfrm>
          <a:custGeom>
            <a:avLst/>
            <a:gdLst>
              <a:gd name="connsiteX0" fmla="*/ 0 w 2972991"/>
              <a:gd name="connsiteY0" fmla="*/ 0 h 5945983"/>
              <a:gd name="connsiteX1" fmla="*/ 2972991 w 2972991"/>
              <a:gd name="connsiteY1" fmla="*/ 2972992 h 5945983"/>
              <a:gd name="connsiteX2" fmla="*/ 0 w 2972991"/>
              <a:gd name="connsiteY2" fmla="*/ 5945983 h 594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72991" h="5945983">
                <a:moveTo>
                  <a:pt x="0" y="0"/>
                </a:moveTo>
                <a:lnTo>
                  <a:pt x="2972991" y="2972992"/>
                </a:lnTo>
                <a:lnTo>
                  <a:pt x="0" y="59459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0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3" grpId="0"/>
          <p:bldP spid="21" grpId="0"/>
          <p:bldP spid="1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3" grpId="0"/>
          <p:bldP spid="21" grpId="0"/>
          <p:bldP spid="17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1028775" y="880021"/>
            <a:ext cx="1029714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/>
              <a:t>请参阅</a:t>
            </a:r>
            <a:r>
              <a:rPr lang="en-US" altLang="zh-CN" dirty="0" smtClean="0"/>
              <a:t>《</a:t>
            </a:r>
            <a:r>
              <a:rPr lang="zh-CN" altLang="en-US" dirty="0"/>
              <a:t>关于开展</a:t>
            </a:r>
            <a:r>
              <a:rPr lang="en-US" dirty="0"/>
              <a:t>2022</a:t>
            </a:r>
            <a:r>
              <a:rPr lang="zh-CN" altLang="en-US" dirty="0"/>
              <a:t>年仪器设备类固定资产清查</a:t>
            </a:r>
            <a:r>
              <a:rPr lang="zh-CN" altLang="en-US" dirty="0" smtClean="0"/>
              <a:t>盘点工作</a:t>
            </a:r>
            <a:r>
              <a:rPr lang="zh-CN" altLang="en-US" dirty="0"/>
              <a:t>的</a:t>
            </a:r>
            <a:r>
              <a:rPr lang="zh-CN" altLang="en-US" dirty="0" smtClean="0"/>
              <a:t>通知</a:t>
            </a:r>
            <a:r>
              <a:rPr lang="en-US" altLang="zh-CN" dirty="0" smtClean="0"/>
              <a:t>》</a:t>
            </a: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610" y="1283970"/>
            <a:ext cx="4023360" cy="56845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5005" y="1311910"/>
            <a:ext cx="4069080" cy="56159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7120" y="1298575"/>
            <a:ext cx="3863340" cy="5629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边形 4"/>
          <p:cNvSpPr/>
          <p:nvPr/>
        </p:nvSpPr>
        <p:spPr>
          <a:xfrm flipH="1">
            <a:off x="2972991" y="1904285"/>
            <a:ext cx="9897455" cy="3424081"/>
          </a:xfrm>
          <a:prstGeom prst="homePlat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310510" y="3034626"/>
            <a:ext cx="1423472" cy="1162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zh-CN" altLang="en-US" sz="696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429375" y="3339324"/>
            <a:ext cx="367240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36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操作介绍</a:t>
            </a:r>
            <a:r>
              <a:rPr lang="en-US" altLang="zh-CN" sz="36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-</a:t>
            </a:r>
            <a:r>
              <a:rPr lang="zh-CN" altLang="en-US" sz="36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移动端</a:t>
            </a:r>
            <a:endParaRPr lang="en-US" altLang="zh-CN" sz="36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1" y="643336"/>
            <a:ext cx="2972991" cy="5945983"/>
          </a:xfrm>
          <a:custGeom>
            <a:avLst/>
            <a:gdLst>
              <a:gd name="connsiteX0" fmla="*/ 0 w 2972991"/>
              <a:gd name="connsiteY0" fmla="*/ 0 h 5945983"/>
              <a:gd name="connsiteX1" fmla="*/ 2972991 w 2972991"/>
              <a:gd name="connsiteY1" fmla="*/ 2972992 h 5945983"/>
              <a:gd name="connsiteX2" fmla="*/ 0 w 2972991"/>
              <a:gd name="connsiteY2" fmla="*/ 5945983 h 594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72991" h="5945983">
                <a:moveTo>
                  <a:pt x="0" y="0"/>
                </a:moveTo>
                <a:lnTo>
                  <a:pt x="2972991" y="2972992"/>
                </a:lnTo>
                <a:lnTo>
                  <a:pt x="0" y="59459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0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3" grpId="0"/>
          <p:bldP spid="21" grpId="0"/>
          <p:bldP spid="1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3" grpId="0"/>
          <p:bldP spid="21" grpId="0"/>
          <p:bldP spid="17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功能入口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055" y="894679"/>
            <a:ext cx="2592288" cy="5760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487" y="950668"/>
            <a:ext cx="2541899" cy="5648663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824036" y="2248173"/>
            <a:ext cx="1932931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假设您已经下载了</a:t>
            </a:r>
            <a:r>
              <a:rPr lang="en-US" altLang="zh-CN" dirty="0" smtClean="0"/>
              <a:t>《</a:t>
            </a:r>
            <a:r>
              <a:rPr lang="en-US" altLang="zh-CN" dirty="0" err="1" smtClean="0"/>
              <a:t>i</a:t>
            </a:r>
            <a:r>
              <a:rPr lang="en-US" altLang="zh-CN" dirty="0" smtClean="0"/>
              <a:t>.</a:t>
            </a:r>
            <a:r>
              <a:rPr lang="zh-CN" altLang="en-US" dirty="0" smtClean="0"/>
              <a:t>南航</a:t>
            </a:r>
            <a:r>
              <a:rPr lang="en-US" altLang="zh-CN" dirty="0" smtClean="0"/>
              <a:t>》</a:t>
            </a:r>
            <a:r>
              <a:rPr lang="zh-CN" altLang="en-US" dirty="0" smtClean="0"/>
              <a:t>的</a:t>
            </a:r>
            <a:r>
              <a:rPr lang="en-US" altLang="zh-CN" dirty="0" smtClean="0"/>
              <a:t>APP</a:t>
            </a:r>
            <a:endParaRPr lang="en-US" dirty="0"/>
          </a:p>
        </p:txBody>
      </p:sp>
      <p:cxnSp>
        <p:nvCxnSpPr>
          <p:cNvPr id="8" name="直接箭头连接符 7"/>
          <p:cNvCxnSpPr/>
          <p:nvPr/>
        </p:nvCxnSpPr>
        <p:spPr>
          <a:xfrm>
            <a:off x="3693071" y="2464197"/>
            <a:ext cx="360040" cy="5040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>
            <a:off x="8708436" y="3719448"/>
            <a:ext cx="360040" cy="5040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圆角矩形 43"/>
          <p:cNvSpPr/>
          <p:nvPr/>
        </p:nvSpPr>
        <p:spPr>
          <a:xfrm>
            <a:off x="10283869" y="3431416"/>
            <a:ext cx="1932931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找到</a:t>
            </a:r>
            <a:r>
              <a:rPr lang="en-US" altLang="zh-CN" dirty="0" err="1" smtClean="0"/>
              <a:t>i</a:t>
            </a:r>
            <a:r>
              <a:rPr lang="en-US" altLang="zh-CN" dirty="0" smtClean="0"/>
              <a:t>.</a:t>
            </a:r>
            <a:r>
              <a:rPr lang="zh-CN" altLang="en-US" dirty="0" smtClean="0"/>
              <a:t>校园中找到“国资管理”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8"/>
          <p:cNvSpPr txBox="1"/>
          <p:nvPr/>
        </p:nvSpPr>
        <p:spPr>
          <a:xfrm>
            <a:off x="824035" y="233569"/>
            <a:ext cx="10285859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一、点击进入国资系统移动端并进入移动盘点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47" y="1312069"/>
            <a:ext cx="2307822" cy="512849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351" y="1096045"/>
            <a:ext cx="2437437" cy="5416525"/>
          </a:xfrm>
          <a:prstGeom prst="rect">
            <a:avLst/>
          </a:prstGeom>
        </p:spPr>
      </p:pic>
      <p:cxnSp>
        <p:nvCxnSpPr>
          <p:cNvPr id="22" name="直接箭头连接符 21"/>
          <p:cNvCxnSpPr/>
          <p:nvPr/>
        </p:nvCxnSpPr>
        <p:spPr>
          <a:xfrm>
            <a:off x="7509495" y="1744117"/>
            <a:ext cx="360040" cy="5040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8"/>
          <p:cNvSpPr txBox="1"/>
          <p:nvPr/>
        </p:nvSpPr>
        <p:spPr>
          <a:xfrm>
            <a:off x="824035" y="233569"/>
            <a:ext cx="10285859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二</a:t>
            </a:r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、选择盘点任务（后续通知具体任务）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80703" y="1198998"/>
            <a:ext cx="2797027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上部是所有待盘点任务的清单，根据实际情况选择盘点任务</a:t>
            </a:r>
            <a:endParaRPr lang="en-US" dirty="0"/>
          </a:p>
        </p:txBody>
      </p:sp>
      <p:sp>
        <p:nvSpPr>
          <p:cNvPr id="3" name="圆角矩形 2"/>
          <p:cNvSpPr/>
          <p:nvPr/>
        </p:nvSpPr>
        <p:spPr>
          <a:xfrm>
            <a:off x="9093671" y="4912469"/>
            <a:ext cx="3594735" cy="15468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下列资产不在本次盘点范围内</a:t>
            </a:r>
            <a:r>
              <a:rPr lang="en-US" altLang="zh-CN" dirty="0" smtClean="0"/>
              <a:t>:</a:t>
            </a:r>
            <a:endParaRPr lang="en-US" altLang="zh-CN" dirty="0" smtClean="0"/>
          </a:p>
          <a:p>
            <a:pPr algn="ctr"/>
            <a:r>
              <a:rPr lang="en-US" altLang="zh-CN" dirty="0" smtClean="0"/>
              <a:t>     软件 </a:t>
            </a:r>
            <a:r>
              <a:rPr lang="zh-CN" altLang="en-US" dirty="0" smtClean="0">
                <a:sym typeface="+mn-ea"/>
              </a:rPr>
              <a:t>、</a:t>
            </a:r>
            <a:r>
              <a:rPr lang="en-US" altLang="zh-CN" dirty="0" smtClean="0">
                <a:sym typeface="+mn-ea"/>
              </a:rPr>
              <a:t>图书</a:t>
            </a:r>
            <a:r>
              <a:rPr lang="zh-CN" altLang="en-US" dirty="0" smtClean="0">
                <a:sym typeface="+mn-ea"/>
              </a:rPr>
              <a:t>、</a:t>
            </a:r>
            <a:endParaRPr lang="en-US" altLang="zh-CN" dirty="0" smtClean="0"/>
          </a:p>
          <a:p>
            <a:pPr algn="ctr"/>
            <a:r>
              <a:rPr lang="en-US" altLang="zh-CN" dirty="0" smtClean="0"/>
              <a:t>待报废</a:t>
            </a:r>
            <a:r>
              <a:rPr lang="zh-CN" altLang="en-US" dirty="0" smtClean="0">
                <a:sym typeface="+mn-ea"/>
              </a:rPr>
              <a:t>、</a:t>
            </a:r>
            <a:r>
              <a:rPr lang="en-US" altLang="zh-CN" dirty="0" smtClean="0">
                <a:solidFill>
                  <a:schemeClr val="bg1"/>
                </a:solidFill>
              </a:rPr>
              <a:t>资产部门执行中</a:t>
            </a:r>
            <a:r>
              <a:rPr lang="en-US" altLang="zh-CN" dirty="0" smtClean="0"/>
              <a:t>  </a:t>
            </a:r>
            <a:endParaRPr lang="en-US" altLang="zh-CN" dirty="0" smtClean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038" y="1096044"/>
            <a:ext cx="2581001" cy="573555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360" y="1096044"/>
            <a:ext cx="2581000" cy="5735555"/>
          </a:xfrm>
          <a:prstGeom prst="rect">
            <a:avLst/>
          </a:prstGeom>
        </p:spPr>
      </p:pic>
      <p:sp>
        <p:nvSpPr>
          <p:cNvPr id="6" name="右箭头 5"/>
          <p:cNvSpPr/>
          <p:nvPr/>
        </p:nvSpPr>
        <p:spPr>
          <a:xfrm>
            <a:off x="2895337" y="2423009"/>
            <a:ext cx="564779" cy="32909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8"/>
          <p:cNvSpPr txBox="1"/>
          <p:nvPr/>
        </p:nvSpPr>
        <p:spPr>
          <a:xfrm>
            <a:off x="824035" y="233569"/>
            <a:ext cx="10285859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三</a:t>
            </a:r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、盘点方法</a:t>
            </a:r>
            <a:r>
              <a:rPr lang="en-US" altLang="zh-CN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1 - </a:t>
            </a:r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扫码盘点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747" y="1065932"/>
            <a:ext cx="2430001" cy="540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793" y="1065932"/>
            <a:ext cx="2430000" cy="5400000"/>
          </a:xfrm>
          <a:prstGeom prst="rect">
            <a:avLst/>
          </a:prstGeom>
        </p:spPr>
      </p:pic>
      <p:sp>
        <p:nvSpPr>
          <p:cNvPr id="10" name="圆角矩形 9"/>
          <p:cNvSpPr/>
          <p:nvPr/>
        </p:nvSpPr>
        <p:spPr>
          <a:xfrm>
            <a:off x="5206945" y="6566817"/>
            <a:ext cx="7261908" cy="540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扫描资产标签，读取资产信息，进行拍照并设置</a:t>
            </a:r>
            <a:r>
              <a:rPr lang="zh-CN" altLang="en-US" dirty="0"/>
              <a:t>使用状况进行</a:t>
            </a:r>
            <a:r>
              <a:rPr lang="zh-CN" altLang="en-US" dirty="0" smtClean="0"/>
              <a:t>盘点</a:t>
            </a:r>
            <a:endParaRPr 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882" y="1065932"/>
            <a:ext cx="2430001" cy="5400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" y="1065932"/>
            <a:ext cx="2430000" cy="5400000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77931" y="6496645"/>
            <a:ext cx="4191204" cy="610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点击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扫一扫</a:t>
            </a:r>
            <a:r>
              <a:rPr lang="en-US" altLang="zh-CN" dirty="0" smtClean="0"/>
              <a:t>】</a:t>
            </a:r>
            <a:r>
              <a:rPr lang="zh-CN" altLang="en-US" dirty="0" smtClean="0"/>
              <a:t>进入扫码页面，注意需要</a:t>
            </a:r>
            <a:r>
              <a:rPr lang="en-US" altLang="zh-CN" dirty="0"/>
              <a:t>【 </a:t>
            </a:r>
            <a:r>
              <a:rPr lang="en-US" altLang="zh-CN" dirty="0" err="1"/>
              <a:t>i</a:t>
            </a:r>
            <a:r>
              <a:rPr lang="en-US" altLang="zh-CN" dirty="0"/>
              <a:t>.</a:t>
            </a:r>
            <a:r>
              <a:rPr lang="zh-CN" altLang="en-US" dirty="0"/>
              <a:t>南航</a:t>
            </a:r>
            <a:r>
              <a:rPr lang="en-US" altLang="zh-CN" dirty="0" smtClean="0"/>
              <a:t>】</a:t>
            </a:r>
            <a:r>
              <a:rPr lang="zh-CN" altLang="en-US" dirty="0" smtClean="0"/>
              <a:t>具有摄像头拍照权限</a:t>
            </a:r>
            <a:endParaRPr lang="en-US" dirty="0"/>
          </a:p>
        </p:txBody>
      </p:sp>
      <p:cxnSp>
        <p:nvCxnSpPr>
          <p:cNvPr id="9" name="直接箭头连接符 8"/>
          <p:cNvCxnSpPr/>
          <p:nvPr/>
        </p:nvCxnSpPr>
        <p:spPr>
          <a:xfrm>
            <a:off x="4824" y="3090750"/>
            <a:ext cx="363153" cy="504056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838" y="1065932"/>
            <a:ext cx="2430000" cy="540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10.xml><?xml version="1.0" encoding="utf-8"?>
<p:tagLst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OUTPUT_FOLDER" val="C:\Users\Administrator\Desktop"/>
  <p:tag name="ISPRING_PRESENTATION_TITLE" val="bt32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wQUAAIACAC3tvNKoLhfFWUEAAAEEQAAHQAAAHVuaXZlcnNhbC9jb21tb25fbWVzc2FnZXMubG5nrVhtb9s2EP5eoP+BEFBgA7a0HdCiGBIHtMTYRGTJleg42TAIjMTYRCgx1Yvb7NN+zX7YfsmOlJ3EfYGkJIBtmJTvuePdPXdHHx5/yRXaiLKSujhy3h68cZAoUp3JYnXkLNjJrx8cVNW8yLjShThyCu2g49HLF4eKF6uGrwR8f/kCocNcVBUsq5FZ3a+RzI6c+Thxw9kcBxeJH07CZEwnzsjV+Q0vbpGvV/qn395/+PL23fufD19v5frAxDPs+/tAyCK9e9MDKGBR6CeARvwkIOfMGZnPYXLhgvk0IM5o+2WY9DwiZ87IfHbKLaKIBCyJfeqRhMZJEDLrC58w4jmjC92gNd8IVGu0keIzqtcC4ljLUqBKycw+SDVsFI3oUuaFM0yDJCIxi6jLaBg4o1iX5e0vFpY39VqXoK5Cmaz4pRKZ1QkZY5/flKIC1byGjELwqtcSfqlzLouDTtURXtJgkrAw9OOEBN5uxxmRIkNeyY2agSgRjkkEACWvRPkI2cRmmRVHWKlhCFM6mfrwZsaEqVytFbzroXbMCcRgLoouKcgREkF2xfEyjDzjNFCFOLrhVfVZl9lefjwMVBcwDdwQUtBlD8CZwdgBQ4wl1I2yFGndBTYjcYwnJBmH55DIwLtwiER4CnQ7HSJxQWKgCIm7ZAJ8RifYJLyh2C7/d/xKuUlndYt4moKccd9G6qaCHeNSYIFlWnUwTE1MPi4gbBT7P6BxiwretauV3Aiwo8xE2akIKotLPJNFHxf0j+QEU594CaSVFy4TZkue0ZjzW1ToGvFsw4tUoEuR8gZy/RaeZTKzz0ycrf5Pjfwb8XpbVV5tC1LgkfNXQ+3Zq2HfMaupwKa6FvlN3aXaOGxr/mOsMDn9QxP6HP1x+mOXBDii4fNEppJ5o9qq++T43Fk2NEadRjzRU/2j9dyWxG1tHVMoWGOp+0sQ6Kamf0ADVP2laHACiuZtiYYaTourATqDcAsQaPRYjDNw1Z4JZ+DCAfJLMo4pg9loKS4rWXeOHZaNbYC+H9oU5jwlanFPxktxpWHCUYJv2ukDupCNdGdAHww3e62CUeaDyQEArtrkAUglc7A/64G5mJGdB9oCv3eSpW5UZsmr5LUt8uDbJhffjk1Xpc7truLVLnnbJnP8FCvaw0Wt0vmA9n/Hv97xeUC/x0cpJjhyp4mLA5eYQd9wVfUUAgoYV/gsTnw8NuLAhZzX6Rqa6ZVuiqwnUDure+QEA9j2zLHgZbr+759/e2J8ZUm7i7a7vw8CAWKbKkjuwP4MdC2qv7pAGB7vy9lFH6nt3WYnFzZwi+hkM6OQhM9yheBtZ8l1DlsH3Xohx7cxw4xhdzoDGsQ263VTwuQ2BGGGo1MoZXYId0YzXl5DHWRaq0Eo1tMm/+ph2u9vl02tevn8XvZpncQcmNF5gj3PXrWBe0qm123LzOBCkW7v3Aru3H3B3CkOoMx+hScyWQ8EtJ1pV4SA5+36nuWbbxvV3aqy/1ccvn7w98X/UEsDBBQAAgAIALe280pDyDz5hQQAAAwWAAAnAAAAdW5pdmVyc2FsL2ZsYXNoX3B1Ymxpc2hpbmdfc2V0dGluZ3MueG1s5Vhfc9o4EH/nU2h808dikiZpkjFkSGImTPl34Ls0TxlhC6yLLLmWDKVP92nug/WTdIWCA4Ukcu6S6cwNw4Cl3d+uVrurn+WdfU0YmpFMUsHrzl615iDCQxFRPq07fwSt98cOkgrzCDPBSd3hwkFnjYqX5mNGZTwiSoGoRADD5Wmq6k6sVHrquvP5vEplmulZwXIF+LIaisRNMyIJVyRzU4YX8KMWKZHOPYIFAHwTwe/VGpUKQp5B6oooZwTRCDznVC8KsxbDMnZcIzbG4d00EzmPLgQTGcqm47rz23FTf1YyBuqSJoTrmMgGDOphdYqjiGovMBvRbwTFhE5jcHevduCgOY1UXHc+1PY1Dsi72zhLdLN4rHEuBESBq3sDCVE4wgqbR2NRka9KrgbMULTgOKFhADNIR6DuXAa3o0770r/t9QN/dHsVdDvGhxJKgf85KKEUtIOObyU/GPojvxf4w9vzdr+kxkus+N1mu1NS59o/H7WDspZ6zW5ZlcFVv2enc9HvDpq9m1KuXd0M/GGn3ft0G/T7naA9eNCCbNxIJs/dzDYPslLkWUiKZPNUnCdjjimDCv8pBSVR0CMYzqYkEC0KJTDBTBIH/ZWS6e85ZlQtdFlAK7kjJG3KlIRqqFO+7qgsJ84DnAEEx6AOioI6PCnq6ePxxtJdY/1hWTu99IoOM4iFEm/s/V7tsHD/5OBp9x9x1IMOl2K+6Ijpm3t/eFR4v3/0TPR3uelhpXAYQ9eDDVn65rnrQyuxieAbeaWf0ViwqFgRScYk6uGErHXz0R3lLZDcc9AEKoDBWpsZxcxBVMHaw0JZ5mOpqFqeGq11SQRYcLwR1B1txSKMcSY30r0Iu+7YYcPnEbrM8ByOJBMNM/yY+IBwG7ErCD3T4SeZjbifYVlCEjUZsxHu4uyOZCgQgkmrxa1yF7X5RFi5k0Ch2ghek7GkitiInlMr09ciZxFaiBwxekeQEgi8zxP4FxO0fiajSSaS5SjwBoUko5AqM0rmJDqzMXQDJpIcNHVtMKKMhS85/YbGZCIywCV4BvkD41Qa/Gop4BRL+QCKVz6+Mydzu3fpf36nF4ijGeZhSXCoVJKk6lXw8QJxoVZ6EI4Q55CeelMiGi3nbNZWffk2SJrkzGzzf70Za9CvuCWvY6XMxjzrgbXZGM+WhaiLawkNJUhhSwwmTITQ5ynPiS1giDkSnC0QDoHISF3WMypyCSOmgA20fLmHRh9RvnyawpkEFrOIZFaQtb39DweHRx+PT06r7ve//3n/pNI9xRswrM0ZjnfxKP9+RutRFm6t93KLW4zcWnMH+bXW/ZmdWytucfRnNJ9g6s9oPsHXt3RbIkt0I4i2UmH3+9s9W9smNJ6ridZu3rXkh78i7eoDHrfqA8toWLGXof+nFSAE1qpf2Jnt9W2k+p9spIaGwQzW2IuVC3DiTU0HhzOP0QSYVvRm/esNKvRNauVfvaOYQnudWnnRLv3y7eX/EjHzVNzSbFzLFNcFm5eHeiahnCYQR81PihvHxuFBzXN3T1UqgLZ5g9uo/ABQSwMEFAACAAgAt7bzSpQwfma4AgAAVAoAACEAAAB1bml2ZXJzYWwvZmxhc2hfc2tpbl9zZXR0aW5ncy54bWyVVm1v2jAQ/r5fgdh30r3SSSlSS5lUia3VWvHdSY7EwrEj26Hj38/n2MSBhDBOlfBzz+M7351NY7WjfPFhMolTwYR8Ba0pzxUiHpvQ7G6a1FoLPksF18D1jAtZEjZdfPxpP3FkmWMqsQd5rWZLUmjDzO3nGomL8W2ONiRIRVkRfliLXMwSku5yKWqejaZWHCqQjPKdYd78mC9XgwEYVfpJQ9nJaXWLdp2kkqAUYErfV2ijKkYSYD7Sjf1cqWlDXT79iWxPFdVWdv8JbUhWkRy6Rb69Rxvmc7N7tytztMsCDX+1oX75jDZIZeQAsrv541e0QYWo6up/ZqSSIseCdjWXm3jUMEEyc/0wqxu0UQEeCAONdsGVx571MSC5r+G9j/G6SsFesK4nDwI2PWGw0LKGOPKrxqcK8f5ca3M/YLElTBlCCLWkF5P0C6mV36aLtbw/8E55FpAc0DI2gtUlLJt8A2IXb/nL5YN9KsL8jliQoIS9A4MMW7Bl/jZlPWMGYMt8ZTSDZ84OZ/RTT6PxLX4grpmXq2+8wIlZ+nr5lfdipDVeXBWEdoDnlCKDhcJ03mgJ2LU4sliTUnSWU8zJnuZEU8F/IS852MOoODpxuEnrn6tYU82gb9xsjuaRDvtl1+PT2PwmtGdr1hNtnvC7KdGapEVpfpPUdOJ0d1MbZBr1S/CVNHyQT3wrAhHGHtKURO5AvgnB1JUKLjRcnZJobtYQPY6CGsRRf5Fjt0lf9XldJiBXpmkUlG9BF2yIBc0LZv70hsI7ZCeKAW8j1YXZjxN6HMsAcDMARKbFcQKaVeMqa6Ypgz0w7w4Qe+ih08XKjOnQxN3rNWx1OHMOORnK4B61M+meinZWwn26jh7BxqTVr2g843OvSaLswTo33z/CbcqdZ9m/Zjh9YfQGcNPU2dn4zytoQPxv8h9QSwMEFAACAAgAt7bzShkEC21YBAAAHRUAACYAAAB1bml2ZXJzYWwvaHRtbF9wdWJsaXNoaW5nX3NldHRpbmdzLnhtbN1Y3U7jOBS+5ymsrOZyGsoAAygFFQiimv5tm12GK+QmbuPFsbO2007nap9mH2yfZI9rGugUqIOGrrRCCOKc7zs/Puf4OMHZt4yhKZGKCt7w6rVdDxEei4TyScP7Lbr6eOQhpTFPMBOcNDwuPHR2uhPkxYhRlQ6J1iCqENBwdZLrhpdqnZ/4/mw2q1GVS/NWsEIDv6rFIvNzSRThmkg/Z3gOf/Q8J8p7YHAggN9M8AfY6c4OQoFl6oikYATRBCzn1DiF2bXOmOdbqRGO7ydSFDy5EExIJCejhvfLUdP8LGUs0yXNCDchUaewaJb1CU4SaozAbEi/E5QSOknB2vruvodmNNFpw/u0u2d4QN5f51mwW9+x4bkQEASuHxRkROMEa2wfrUZNvmm1XLBLyZzjjMYRvEEmAA3vMrobtluX4V23F4XDu+uo07Y2VABF4deoAihqRe3QSb4/CIdhNwoHd+etXkXEW7SEnWarXRFzE54PW1FVTd1mpyqkf93rumEuep1+s3tbybTr2344aLe6X+6iXq8dtfqPKMjGlWQK/NVsCyArRSFjUiZboNMiG3FMGRT4DymoiIYWwbCckEhcUSiBMWaKeOiPnEx+LTCjem7KAjrJPSF5U+Uk1gOT8g1Py4J4j3SWEAyDOigL6uC4rKfPRyuu+1b7o1vPWhmUDaafCi22bH1996A0/3j/dfNfMDSABpdjPm+LydatPzgsrd873BD958wMsNY4TqHrwYYsbAv8p0tLsbHgK3llntFIsKT0aAwpzsCZpqSYeYhqcC4u32oTAn1FGSS/wdZrY67XvItTLNVKApeBND04Pg15gi4lnsEZY/2zyy+J9wl3EbuGYDITUCJdxEOJVQVJ1GTMRbiD5T2RKBKCKSfnltmIWnwsnMzJoPRcBG/ISFFNXETPqZPqG1GwBM1FgRi9J0gLBNYXGfyXEvT0lEVjKbLFKsNKI8VoQtCUkhlJzlwU3YKKrACkyXZGtNXwZ0G/oxEZCwm8BE8hf2CdKstfq0ScY6UeSfHSxg/2rG11L8OvH4yDOJliHlckh9ojWa7fhR/PERd6iYNwxLiA9DSbktBk8c7Ft9rbt0HRrGB2m3/2ZjyhfscteR8tVTZmowXOalM8XRSiKa4FNZQghS2xnPAihj5NeUFcCWPMkeBsjnAMo4kyZT2lolCwYgvYUqu3W2jxiPLF0wSuDKBRJkQ6Ue7W9z7tHxx+Pjo+qfn//PX3x1dBD0Nbn2Gjzk5tFy9O1BtQL87Vzri3a1ybsZ2Rz4yzztgf521n4NrUvQH5yuy9AfnKBL6GvRIyM40gWUuF529kD/PX+kAT+Gb8eX6SWkx82xmkenA/506VvfDPaR4ZhL87EUKonDqAm9puz0Wq98VFamBnkv6TecTJBDjDJrYnwynGaAazU7K1jrSFmttK9r9+j7C18ZOy/01x/+9bwP82Bvap/Nqx8nmjvHavfoTbgfXVT5qnO/8CUEsDBBQAAgAIALe280rVzFwmlQEAACAGAAAfAAAAdW5pdmVyc2FsL2h0bWxfc2tpbl9zZXR0aW5ncy5qc42Uy07DMBBF93xFZbaoKs8Cu4oWCYkFEt0hFm46TaM6Hst2AwXx72TcQmNnQvFs4puTO4/I/jzq1Utkonfb+wzPYf8U74MGpHm7hpNYVx16SbpwqpjDtChBFRpEglQ/n/7KX3uCMxY6mM42z2TrGn4C6c1CKtfEDWNhGc0xWsVob4z2ziX+iDrbdbXtqDHm2dp71P0MtQft+xptKQMjju/DajaYwFiBPYAuZAaR6TCsLnLveDmkaHIZlkbqzSPm2J/JbJVbXOt5V/7lxoCtf/hqCwxuhneTyE4Vzj94KNPEk2uKbtJYcA52ea8mFCys5AxUw3cQ1h9oZNxuKKGrwhX+hx6dUjRpI3NoTel6RBFjuvZqTXNI0eY8vPstcX5GERFKbsC2rMYXFBGIZm3+8QONxZwm0kLbM/9FFcp5ofNd6gEFy1GxZNs1vX2jofyxiI4QJkdoyZ2+khM1JzpO9OzhdUnmR+7TzjsrBZEBDQdWbDE+vUlo/0JTBlffDmAf9ALFST0KaVdgp4iqrv81rfRAsqOvb1BLAwQUAAIACAC3tvNKPTwv0cEAAADlAQAAGgAAAHVuaXZlcnNhbC9pMThuX3ByZXNldHMueG1snZGxCsIwEIb3PkW43cRupSR1E9wcdJaaphppLyWXWh/flIp0kYBDIP/xfT8kJ3evvmNP48k6VJDzLTCD2jUWbwrOp/2mAEahxqbuHBoF6IDtqkzavMCjN2QCsViBpOAewlAKMU0TtzT42ECuG0MsJq5dL+LpHYrZFMOiwuKW9i/7M4MqyxiT19F24YBVvMe0IIy8VjA7F43cYutA/AIakwBMqsFQAmh9AngMCcCPK0CK75vnpEcK8aNikGK1nip7A1BLAwQUAAIACAC3tvNKpkNlV2cAAABrAAAAHAAAAHVuaXZlcnNhbC9sb2NhbF9zZXR0aW5ncy54bWwNyjEOgzAMAMCdV1jeaRMWqERg69il9AEWsRCSYyMSVeX3zXbDjfMvCXz5zLtpQH9zCKyrxV23gJ/l2Q4IuZBGElMOqIYwT80otpK8uZQaMxxCF58Lp4rCL0p1bmaxc753vX/gfWr+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Le280qrWAmoRAgAAH8gAAApAAAAdW5pdmVyc2FsL3NraW5fY3VzdG9taXphdGlvbl9zZXR0aW5ncy54bWy1Wutu47oR/t+nIFwcoAWK+CJfC68LWaITYR3Jx1KS3RaFwViMLUQSXYn2bg78o09zHuw8SYeUFEuO7UjZrbUJVsOZb4Zz48UZxs9eqG1jzgLvN8I9FtqUcy9cxaM/ITRcMp9Fs4jGlMf1A+XBC132zQifmKABNeYkdEnkamI0HjXQRH5Qv6f29T68tcftFuq1cQv3kY47GowNFH2gaDCmt5rasH4EkeBGdElDfhp1WC+MvhUwwphG3Ahd+n2kFLnzQ8UZXEfE9YAvHnXb4tlnWvd6Wzyo3ez0OnjfUhVF6SKtozf1xr7XG/TUJsKNdqeh7Mf9ltJSULPTaQ66+2av1VHgbTLoAkobD7qo3Wu3W/q+hVsgjVR1rLe0fU8ZNJsqaMP9gbafTMa9RgM1m02lre87XWUybiDgVgBDVfrCgYqujJXuXh2rzb6CJtpkPGnvsY67Wgf1W7jbaOzb47HSaByce5hd3l0HaunpZO58B/BkCE6Oityqn0iu4XIbRcDs0GDjE05RSAL6qbZizG01mr1GrzmopZkpszjjywwqUhMikAXKKA8yrEtSNi4tyZdCno4891Ptccs5C6+WLORg3lXIooD4tdGfk2xJ51JGku1oVEXuiSzpQV1PfsqKpbogg+G5JLRkwYaEL1O2YlePZPm8itg2dEuZuX7Z0Mj3wmfgbgx6Gr6oyPdibnAaFOzDffGUF9tAh4qpMK+LxVNK0ieP1M80NuSngtxB5fseORLdebHHpajaFM8l0Q1Z0WIA+qp4LsuEoKUYtZ543hfi9DsHdkUUfOsiu09eaFRUkjTIi1Jss91UzadNxFbC2UW59wP9Kucz6DfhSljYEE8pITFBobBUlFK3yfnrR4zp63EvGQagBYKbby4pSULOxgvNup2p5tfF1Lq2FmPjujbSkqpEoiz/0ur2vzc73b8O66lcSST7Vp1Oi1hIgnUa5bBMZ25NFwCIpwsTf3FqI/G7sqh150wNE9dG6X8qA8zm+L42Er/LiN7N59h0FvbU0PHCsBem5Ui/TLGD9droK9uiNdlRxBnaefQb4muKoD17EUWx77lyQLRsL9zSEvp061Y1zMUc287c0BzDMmsjm0XRy98kMtnyNSTPmsTI9WLy6FNXqoUUkeOivYB2uSND8I+vPeBkAfHCqzLa5+qDYV4vHMua2gts6hmlNsKhi/SICE3VgeaqjeeAERFYuT8mvpDZJxGQ6vuVQW6M65sp/DjCkBtvtfbhh3/AmhmGkMxoWEIQEgfPIets+8Ga68KHoBARtCFx/I1FbiFp8qErgW2YmgWpqTk5fEfAZNgQeC9cQurQJS+Bd4ttW73Gi7H1BXIcatOqKGR9hpL8XFHoK7ahhrBdQsxU741rVVSEKMOsQLIaXBKR7/4LIsslyAlv7jy2jYEiPAxlIqsxvqqsyca/3kEgDXV6ptoTYHC2fFt5OwqmRC4scyV0QRvSsC6y69c745+LiWpMsb6AdNOth4Uju6RQGpAXFDKOiLsj4ZKiR7okW6iEFxhzPVeOichLE/6z9X5DhKf955e0dZk6/vLLB0wqNLwTlsFGGZTBNmXD39Mu3JbO4IOGiFw/a0UZB3zYBFvDpjo3rJ8TotgLtn7SpX9GoF6Nqxqsd+34cX+VD9v/wRg7acFjAzra2GOVhDCsxGLJgcXTryRomBNQN0v6OTR8cSatBGBaKYbJ0A/A3IPnCobcg0erQTzgsW04sNl6oI/i9FFCWNZqErXT8RZnRJ/Ckfy1VB/pE4P9kk/JLtnIwNolw18myrmtUmFpcQxnCoabgLlKkgpQfS8QZ6hysHe3OHNFshoU5vPAtr4rq9v3nuWKAH7eBvTtPuwpYoGk+iTO8jpZlP7xg4YkU5wnemfVNhCvBVo6Vrn6/KGI2VidazcLTTU1LE4Uop798nJQHcInU8deTNWxQIAyCQhfrmEVfhLnvPJYyYlAxxMV8NLJ25REy/Uf//29PMyRPQkVpdS/V8WB4hddE7/i/ctknMb/LoHjqOOiqHwpKZgeqDJRawuHljIV7xiQnz/lxEKSVSlggbjhKqUaKiCNouo4qnZzC0Viy5pg2wi2ghVBbtX5Z+h7cqtfG92S6Bn6psOYXxVIOl6kJq9sw+GEu+V+2RAcxH94IRKTd4zZQtV1efSHEvW95XOy+rpwfklv+ZDPVlXwtBvVhOZ8BEldj1fHlGtb1rSgIyTvh36wO7nUvRIO9yk+gRbOC9czIY+YPxMXW29vcoFB3MNBGo94JE702VueI16zb2nsRk/Ej4EtTzpmnYENM7FXTCGLtGPuuagdN8eaEo757pkPq4KWzCbHXqQfS2naWN775u1+pb0xHA5Z6VDO8gPxmN+k3/kb/hzxmN8WK4oFp7o3QscjecnsLm5Mojy9TOSAh4ayR6U82VuRR1gwFXeycc6klFDkDJhLR3JhdLyApsUsaHmD62csHoave5dbIfP4Iqcdi+8cCgOH5K1fzt4h97hPz6e2nAcUYD768r1a/idfHRz7IqEi/rKhn2pwCCHLtWjzcQ2lGJ9qUm3yvcw5wU3WzUQzy4kKay5LBrKZy15eSS4ULbyakSyp9MtCw/obPw3rlwI0TGHPxy/cBo80wpACHrS4NIhFYp59nV2D3cvd6JHcmdE8AF8Ddgjno6wQcoRCXskt1WtWJW95BthYcs+nO+pnTDlKzj2XPTCMoTwuZ7fKp/SJ5/M7pZwsg1x1H1dB2uoOuZjHLA6cFZPnsZNyyUi1quPkMZaTP9GtsqXnMKETi1HWpUW+561KCIXMPaELeM95f1jPr7LQpN58uXpMA1HAO/s3Bv8DUEsDBBQAAgAIALi280oKyjzg5z8AACV2AAAXAAAAdW5pdmVyc2FsL3VuaXZlcnNhbC5wbmftvQdUU1n4LwqhiCACitKLMioqCkiTlqAo6CjFQQVFAUGKtKCRGpIQC0UpOiodIoOCjNJECDWJggaHEhCkBRKkBYQQQ0mAEHKDMyo6cf6u99596651dS1hccreX/l9bZ9vnxNja20pLiovysfHJ3740IHf+PgEhfj4ADEiwtwjtY63qNxf/JDfLPfzFTQrjnH/EPTcZ7WPj684QWzxHPdKvtUBh05B+PjW1i7/58eDH53n4wusPHxg3/EQJ2qfc6Gp5ynQEnCrMp9ExINt4et9Y7eNQDyOGr7JcV10BPySuuO55M0Dhw5py//hsnnTSZ8/HGJ/8TK3fXZdQEv3Guj3jv3F5XAnY+xjUkZBqUcfM3OWkhpKPZ/LntDT8enQKzQtKWTCCk9JUFMLUYtD26pUOHP4qk4nKHWSFQVazALruUTwC8uu+HG/CDlBzyYnYLDsMHWOlIQo/zXVNVo4PoEVP54QzWY484EyotVLC+MA5Iu8BOeuQM4LI0y85srLNPxUL0XMhY0iligIQQDg63m4P/Q9VKcioqr9zAaeXR44Dz2q/dUsaPDyWfhMtsrhq/qJwvPD1Wxna3y9tuuKMZAQhWiT/iwIKIZ6tfErErVwOD95SdEn4Ylm4TN1FBAntGTfSXh6hgt4WnC8fO/uFfP4m6kXTXkcU+//5fL4tk0svPqKcTp1ig6pf2AiOMyqMSYay6a+jbfG+5jOzsLoN52rHzd1Yhilj9sH12XhooAzWX25wNm8mkJNOHy0uMJ5sWvyTeBNWAxX1Mp9hHAlShe5Qj50MWybTak99AsLerIOv0jP1ZBZNX0UILOiasRgifXaBn5JBgRdmqcUvhGhGWsta03GR2uwNOPNE/h0Grn6cW2PORJdQ/WrmssU3kKnzc1fXSURqVhXeQQ7myUuRKLHB/dSHYUFmeJCzcVYn72vQ8R3J64QT28B8uV+5IU7ikgz3QH0pQ82fkM23WQ79Aa9mIihu36ZPilHGqWjPebO0sI6HT0ED9zJiGPWjxsH38lA4uoxVEdKL6uqHd7TTM28paSAj/yskf43ws0bRQ+YKzZBqu+n7/twOyF8aNJT+4oi6CaHQEs+d0sTqNzgPojVHshMOJjdXZBUIuWaIbLpUuJ+Y7uss9tqb7oRY2AXmIFhtj22qkscAmeRQO7KDVni/uaEN4zf9KuDUILcao5c25okKgRkFCfUuFuY6fbREBwWeWZa9h4hRQiMYBFpFmPZ+tpqqokJAZuUE6ilVkGKhQ7AhGCNNGIMZ0Sdg6EqLjw0khatZvXRSFXULutJeyATSprONPAtYxH91Zza8sAGFTOrcdMVoyswVeQncPM6gE6a9wqbNpYf9m3fwxcduVs5QXh76qBXpoDLooECNUTj6tWQCWfOrDNZRMaVHTRkqtxAHYLUEVxrulAhGkh03OJ24mtYH1PsqaZ0NDu+UyoObhIcyUe9OxOi8f73QmPlm2wgRfPdw/1Ir1fZFwgtW5YUSgSfHia8AskPhdccG/R6MF08xxGRmtol0H3eMsO1Rr/lAnr9JmuTYMWrDsGVGZm2qrVRa/KmAl+WDc67EeXO1xEGQplUcDUjnHRB61LzoB+RCMwyXooHfca5WeEyGoJmgEugVKbiO8JtTm+FV+ogXf9AtIeGwki15fPLl/WUEzzyz2rKc6pTnIkRni1FmtLJRGuFrenrRJ+BM0IY3Z5kr5lBSoUNi/TrrSwL2r7xU0u/Z5nFpuIPhU04cyWzOGYq9DSUIIwRF+ph2R4QUCY2RoKcg2Nf4Alu7MV49wFDSFpuL8GVfBQ5d8rYZ0umDiC6K+gaPz21ZwGPdUMMePpF3y5RbZQM+G1yHlaqofkFzkn6RQ7qAROvoFKiz8ShkYKhnguLYN32YxEi6y/9Ctdn06cddlsQc8cPCuyFxTsAyZhbHHK8LtPXM8w2R0eopzMT9UJy/Kg5cixuogftkD6Oc97DBb+R5YdB7MUzPSmAVlXKswXf+lzutUZDNaKu7TX5Z5+kMXdEczHtkCMuP+Idpi6dTOotqpE717yu3g+P1ZlJxvRtIotKsYy4pxlNg7uFVzqngNUC9quFLuWYsQDZ52K1VC3mSl7How66pYC3Rd9XvXr1jEHHa6j00bRJ8ywzWlCiiJArKJcpGZ0CoGAKcVvMkYq7EoT35hLQWWbGfyo3jOSur+PQfEZKXmdi9DZduT4WDcP0DWKyzHyh79XBf8iWCPVARergePgQ4RICsvWIiTJrQ0NdI/LI4n7oWpm1K93yqHbAPVtVmsItu2o1kWg5/tZfKPi54Rr+S90OWxPBYBPZhldYGy7lr57XfyRLQYpvKPrihGX1dVcrpnR0p6xVoPUwwQNk+QbSg+jQSR1bVK91yzLzN0Dr1Iy5lNez5HoNpJP9jTl9JDtV86vhJC4oNpt40QpvoV60TN+8cGrbpZXklF9DHuTaQViPjUjyZIiuTZvUUjgIFjuCBktFB05vRYairjDY76i5G7kOilBFM8wBn4pGeHa1lGSMjV9wps2UcnleeoUpLTRe6oMbvXi2lbK3Pyl5u2RTGGZExHSAbEhUs/wL0m7iIXlA8tbzfYJCrcfxl9qgEs+IcTnVMCyCtV24uCl8CUY0PN4p+xzVLBrtLuFnrNyQJj+SK3GU3HGLJUX0B7m/uwtVTB+cI+aIrV4ZgxSXgwdfN3Vz1QH1/jnyJD3YV1FhJXuSoos0EdpJhNQ1ANGU4ahHC9QhrAhgY8KN0g6hLqrSe9lJz2PM81eGTxcf4WuA/cim5j+6ejSrOscB+JXhz05gP/JeFAA+xn6j83XoVtyjKi0pmrz966NaRce4d8QphxzOenDr6zhtpq4qfUtkz9fX+7ZH2Lpkr3LarC51/uv8QVJUROiXK98kDAp6qtJdo8gkkV8F5b5OAZQXppKw1dP5wt+mGL6ECFsz9c3Srl8P3/WIPwtnIVEtGABdfd9tMnkld7j25VtUv6Xo0y3XbPfXf830siQOfUuRvjc3HWgV0JS6+y3TIkLXAOv2fZ3EIOO4SYbvDO6I4JZvmd7PnxVx4BthumRztaZg+mHdvhjVr7OV/yT9gO3mz6S36354IaY5gWHW0KhOocP3MjQ32PJviIbsS18/0Kt1yUmGq4DI/liXEusmkImiAT7ubzqJ2h/uFYa7M3t8CseuHDcTOt6/i3uTebpaGKGbS6mZQarT+URsBugXRTH8lb9v6RGGf7iq4nX949UuQgOKrdDM5dErW2c2l4RTQUBFED7h0+j3ZX7j32CLrBCdySy5DuCO+IU1MymBNo/+d1EqJKWFTB9FkwLADttcgCl2fD9y87YZkoD7PPHwqNKnafmFC9zN1G1zY0pydxSd54pcHjZmukJW4DHtp8ccns4X7eJOJ79h7wyLrHA6jBVx8yZI64vobsju1bW7byHmpnnCTCjxSYTt/fqYKoOHxdVj0V+GiuKqNNE3z/eIkLf9R5iPfoGTbyP3nqD1nrQTLq+5POsH8Wu5utStNIui80fcHXfYVi0zG3F7JSTkHvW96IJyyTty/L6BWVD287izh8KQDqRowc/+31h4d6ttyFruNT0bRk09xbh8WsiuJP9R35//DMEVxtA1EvS+BsJ4dY3bO4dPaC9dc+aPrA+KO+4DSne2QOF77MyiXVbg5340sif/Ro09/4byA9zRD1qP1qz6a8rily+TrKCg5mTydtUDWisAb1tnRj35kvQ4QvTMH4BPigpVW6GIJC91kyjRR2ZU0RmnnY3SkptlV1iSuuv9oMeuNK7wdx/jouv2+jAa8mn1Sikd0ZXONBc6fj9IKKxwg4eoiFTsCnuQ1ratOlHM5PKW9GhZd6trmGanSCvMF7dFXpSQBVgWf02nqI7QNREL4f9BfOAVwulfJ36dwjWbR2eRJJ/rKYD9gis5O7im3f/ERI3oI9yWHarS6pf200xtEw1WCCcgJvIF5FGEaHuBGa30xVH+TVdWcrZZ2Bu9g+HENZp1GyRFpQ2zmMrqDQorhFN+wPydIdeqvO3vM0+fy4mQfF7/lbWUOm6AFgJ2BMRwgXcjvQUqcXc4boVwVqo9X+vH1C78/6vaaY5Iz8xQD2bdepsJZZOQIujcuygaZpCDgk5WsPx7Fnb+yVupNxY2ag7XiVbPvDlSlZsZ5s2sV0uolhI8r9qyZAAQcN4h+YnkUYu2m41TSxHnPs2cqH1/uNtCyAk+P3xWdz4BtDTXquoiv/ZARP8RoTACetlEbVcKiZ/aXLnzw8BNzcnM8KnX3af4WR6idYRM+MJYoEz9Y+O8z7zPu78JDDxu+c+dj3z7H8Tj9j/ccasEoAybaS3g3ngFWY6N0ORaMT7lX8KMCPI03RDCLeNoHkKK8rMq7NBG/Q+l1BV69V4R8qre5nHeu53E5YLYYwawMJzXNMKrRkQ+3O87IO8KemzHfIu3FH5luXq3Et8E0Sn8V2Shnz1PyLsQ863z7VVQgpIGSzeZ886b13ygXysNT4eAobzsL6DZ4kVZUp5Z+N3+h1zaRRUG5qd3TmpLvjvQW4uz3LgbEguG7eQJEDQp1jeQ80c3/H1ebiTo1w+KOqu5ZRJL9ihaBXVZ8vm+a0L0jkiRNeH5uby5crAh/sa5pzF/7IpalpkuA++x5UAtyjm3+Uw02shkaW4w+Nw+X0cH27Y8XhAya9rofhaq1EYfXMu5aI697bEEHK+DvIKgVYxlOVhwWms/xb5RuJw2beEgWbJpoG199YZ3ZVZMXkjuL3O8PTt5Fn7XJbaZnFuhfNZAfkq2AjQTOOoRST3EqfAPkWVt3HedtbE3HsHTwxEvGJcVb2s9bllr3NNI9qzxGshuBQ6PRGiHYWkVruTpnRbztBJQzXgl+Pks3JKnFwyo0XczJihaheh2U+RPoXwKBtkc7T4sZScjlBw0SBXWbtiEWbtLBw06AiKR0PeZgYz28w0Nory8hm9FqyHTJ0F4tl1hKiP7WLzqZoW5251hXmQiWunMOFUC/37Dpn3QhGu3O/0zDL7jmFJR7jslsynaBznyJYCpHOSRvnegVA6sKViQfz7QK+WheTyJWqojn2j6gtibytPC9R3Th50DY4/ixafC0jq3JBIS1lUTnkSYbzCciREJdb4S0uwT7v1ie+DNlHWYxDze3jXxglxZzT3ZFOxlN0WCjMGC8XAOkmloFOV/Q5aQ4dxZeXHgjJYkGPGh9ChvB/j3/UcwJ1Tl+9xUtpTP3I6Wk2Sl0kKa5jdk1Z+5Co/Du41EFrrv4O1e3U9HUv2H14lfJFiuzhw8pChq2mPMtlTa/CRaTrA11jlspA7TkpXRFBBf6XshjaeFOHr7NtNPE+RE654tPvSXD0F1KtOayJ2X8UtKrBss8bolfJyMW/cRxG/Pt3ge783FbOig8vTU1yOHEpn0lpmF1rGp1r1kZrZgUoG9LjPKiVDfJJ7tod2g+uJK8omAArRz7/77T2eKyzsYPAVS8Pb8k7FQmvEJIOhXrdRhR/YNqNyEmHBidS1Cl15c85B0JeBx6ZNyZ96Rtut+bw8QH82sb4yQ3ZKwfVItm5pUsC92ggaN0y55l+5MHxOd33hNZKs1TGw/VK0OMkk+WbaLV1Qtupczkl6oI99pZ470OqlJP3aFElIT5XHgjFukuYmn4I4ogBzKpOhJBM+IrUE08g32ab2mLCbsereqxhHx8teDyRd9gudB0vUHHPp9KnjHUo1OfV/oEW3vmsJz8Sn8reUF78ZbrDa4CT8vxayFLVy1UXZgRPOMcy7dHeeIjlUPx2YpRuuiSG2I/K2LLcRV4VO4pwDeqPNTKqspNW8bR3EDzlvprUAlF3JsdAi0Tg+z9u2iPOvpCGWCl5ZxqQopR7BljulO2MviA3fWre0zficPvtMVrBnlg8k4NxZG/ou3Vv0fjjk0wHt7ZhYg7XoeQlyFum58/hDLqHGv3SahgZDm6XCKwllF1F3Kle/6U+XfzklfNzc4UT3UCtL12UT6rd+n+ztCJBp1ndb9M8p/b0jcsjw2owPsXpqjTALi5MQof07n+6J5ehP0m8tPLoAGXl1hWbzp1L0CGy3gJFXnDWSdkgOGusyTt/J0qsPEVY4muldqchT6lcLipCLPvB+31ZIq0Qvf5Yj8HjC6Tp/sf351FdRTrI5F7/wQOIoBSIme8X5A2iZxxvp3nn5quOeGn6lddSGM7Cgy0My+hx3AiNB71vbZ9f+ehcPYhDm0iSuBXx/m6Z/88+gObZgD09Wa0tGoE9XvXKoRnBZLKWtnykMP0YnHtC20C0VbCyGFB3mG6QK5D3MhQmv1WulOc6LOmpi5gd3+8SG+J3HPtLHtsPWuZMZ1wAlvx3dzaFYXT//k3XT4Idt0BsMqJ+Py4S+tFgao/KycEZXU+VugBDPV1Nkj4UqVre8eemw/M6BHegPhqdLe3waLX8HyLtU+F9GyhkFxmG5+bT/O7+Cbe2deCyT1RumFmc6k8kbQw1cj8oV6OWTye/FV2chJGNSMdXogB36xEOkTflCkuLCgsytpl0kuT7FvlE/1wbxyM1CMzVtIWrpBibWAD1H5W6/hG6NkudCNXsQkqHEJoLS182R9ulSqLH1DVyfO4qoSrQ/bbl9t2t8yutBbAxigOxiUXdzpzPKHj95Z1Rx8mafJNHdadF06qWoxwtQjUTDvXGJH8I+Wsljyjdf5tdNUGWx5Hfn4sRg2nSsCNvs9T2t1d7zpB3TULY4CdoDHqoYpRIG1TdbJYgBX0CBQIGlBGiklFQUM7U/02BNbXeDoZMmzOklUuK1HJWblsY5YhSZYGJYFqocniwkM3FlVENiGIw0qgqu6mGH+hvWjsDh0WThvEObPO4wvHagNe6StkpGpApaIFg6dofJDDMTT/UGAqGSkpM7qgVC1aNk+JkuRYq5iGYLyO80M4R0xdc2THuOyjJeY8S34Ke2nIIMFxCg9+VjAhJ9YDZFQpFqmIA71ZaWjrIto+VLHHJ0pj3lH7mX5Tj0DROXUoN60vDp6lVVt6jKZgyxmJ/NrLTCumvMf0P1wJEqI5WFx4NDAeDjv6mmvs8K5hjZRxUofuG47iySh0kCmUPlD23Dm2YwKtrmOrIXn5vSnJF2NvbNwPq6ojbD2PANXufXN4j5P08u1z71+56a2fyBQ6FV1lbm9MaCcebyjkOtfiCeQuAAXedU6YB2mDvjSJzlSKAp44t3dzqqzgUzEMM/QzgTL+GblAqKA1rS7rbNuDXV3F5JPFNVB590UilGtyZbRUnFzb8A7y2njGQWI90evZrq5d3O+Iy1dYFIhbjRX6KjCO692ir98+dDjm3ks6sQVEbHEsF1M8dWJ4Rllsx28fbJXxG5npLlKXrC3m0lwG64B+0dfny4n+QW5effe2dne4ApGvkxnCNUxpJmn1/TNyqoo7ZRtm4bmDuKjw8ONcOvAEuXnTafyRbjZexcHUr1h0xURZ0o+70Iu1HG1I+g40s5TLD2sDXfjntOARZRUQR1RPjwDzTvr3wveeW4cvyNgdL0wN7F09AsazBfJ7R3VAvAbyFY30pJ5TuN+WpRw6RFg/naENkR1yfkOtOtXEveWq3Mkb69LceQcnqydyX7+IX25fOZd29s+1itGc093PuKtlYJWlxBrbvl8mjc6H71N7XLknvY5zjuF7vTSMsnlls/5vNXW7m01kS/6CKf3neTTR1c2007o+P2TvA3Vu3Qr46TQ8X553rU9Tk9+DSEPsMP2Me/avvT0euhjwI6AON61fb+8eCTlOP+GRyd4L+mczo+pOcG/odyC95JOQJxwLeTPCNF23tW/WX5HHYl7+kw2b4SUW1y9OEYJp7+UCSaAOIt9wYucjZiBUsziVIM9LA+1NJNbiJHw43cKG3uInrBZ1PAbQgx65ob39Ywbu6Msk6R4aUvWb92fT/5epoDPvTOA4QkdSxsKDVN7fWAvIejAeOFK07UJwIXRNPkZvApicVQ77EP/c4UE0FS9WhUlE1ow/vCgrPS4lc/U0B0bzEt8mw2I/aosgWpfnRPUXaC0oyyAJ4RuzG49W6Ug7qwbSLXXvdOqCJxttztL/LPsQ6k5smyMkIrWkRmQraPHFHpmho4UaBNOKWr/psJpfgVSThhMVptrjbY8FPDeHsjBpNbBLSBYmo8/1jUjCGvdh7rRsJoXqo772lp3UxRTSAbXgco+tVdkTeMtdLDEscFW2VfY7HNx+EFyd/2kIxC+kZCSYEUuaAFubHiWQJmZDYk/A2KClBso/s4IDTS4knVGXXL8WWGo0RXlBMqhkEUDTG7g69nctlE3UHZ3c+EcU/daDIKiHc2xVklgv6bcxBOl5kM0nJzDD9aC/N4Pkv3uS/IfCEvGNLsFphILQ5a6CtcYWF88FZjC01KP+/02wjDOKUDtSVW0CtWN7A6xuCoz7q6jDEqgeV0axLa6jNydctBHZLLWE2+gXk5T2md8R9zSiuEmmeKBxvuVQQ3bGcX+vmpp44qmYPP4rsmszpAn3XF+dWF0JYKceOiEvbD0fMik24R5VY1vkZuKW8ojS9ZJZDgMH39M484+M5Pg6sQ1m3LOHcY0r7EaqNhjW48WenbOinW6B7rzqM/veGCmAbpbfw7Cupd1QFgasnUnaDdPj1JxzLCMxrIIZe7CFiL9LHNyxWm6ul6W+W6sVtUytU56iD5DO8xUSQqM2pn6zutACT2BUxbn65ubsUtLaR/YmVxse1/pISHwaUUCwvJqb3yj53S6OOMyUS5oSD3ceBbh3KRzvD6FT+5BHfzltMf9O4HRFDCZqHLOAmqD7HIiaap6Ck1ASWNwbi4yNeuhfkcvkyv6+DHt0+M0O5747OipG1Jn9I4TO03Q4lPP6P4qN/1oYkI5BDlCa/wHNNi+vnUh/QawZtX+KgT12aJvuwTsBa732dyY+FRPZzEtMrzY2fA3LPi8yfhdHfm1sL9qLzMOCG+nHr0aYiUVUffU0GfTUgaxcaQGRg01f+1mcDu94xdQ6H1TJ7nGRqp9VXOxqmuz8z38dV4O7k/dLTUswxqwWRWcpKKqgB1jNRKkRIegQ9kVTXnTdBPq0esX+rX6sIr34j305UfcaO5YG/UicB+3pLxw6E2HqTwjyBsB3EgwEN/+dGNFzZj2jcrSEqE96sn+lPbu9RVnqjh4xuO+yWI5hRp/cOA8T1j2eq+/RGYb6btmMAHRlOjbC2Piiz2R0PM5ZlBzDMOJLxQVwSidbZSOnnVVoF6eNw9MhbJwurZeNBstWNr+jjwYCzczEnkKn/5cq6/wyTwmRVxq41HLuWnZIUYOoTNye3c94a376TvVqP1VhX5K8dROXem9M6uFmYHhO8fFeCbrv7ZdjGfXK4wezE6yI0+zJ6jHZ7y0SsZih3vGptWyzKyhCcLl4rI9CqtejTe1UqsJuN6jSIdtFvhsfjBtElsY1MpHcVTvsZGr3z5N9YlFWXlq1A3SzxxLSE9FZc8euxMeR+/tjvWsBcFY+3y3MXJhNPiEXaT2fIh+B306yGIf5p6qs6dJsIkyK4OpUy8HaIMZ6tup0rbf0lk7lXO9Ir+C7e1ppBhWVWd4xtkt7bvO/TUlNtI4dbT6MYJFmulNYBRw2o5NOWAzDmuxQ2qqVzsRVUdYI9MWgd0antMZrHXE+Fc6llQm7LKzbn9bJIQ8EXnBatpufQ6nye/ltIWbEveKNBKfNhkuNc41mCyz6sw1oq7sMeCr8QvoJAP99MkjVUf1+4trxhzX5BAMarC4yx21WazDE4/dhS1Dj+aoLXGRIH5h94UFecIWng8B4oTdmgihvj1L6wqragpx64hEdFz6qdsJw5BMI3nld/jtKqtCC9jYoSC1iGQMe+h3AiKPwrtoeJh6I9+EYGiODIc+n1kvmljgZ2LTbBHdzd86x9CfpxIFEklYx26nSJUoIP/ASQYkhs0z93D441xRHDeb1K1tSxvYdQKVDke8j2bDMtHiqpulR2FWhsMcICtgfNwiLgd1I2CcZVKJ4KkMblR8kgvYUZTBO0fxzc2n/3rCTMjiO88fWrc+D+MmUMQ83rlhUI984XGh4y7PAD8n/zn5j0x+lJgapQIPkSFjjpsJldkjzbEcnsNIivoW0qdvnOi3/Zgd99ZsjxuO4/u696FFlZtiLj9W3s8fA/xC4Ks1IkK617gc7EfGZczFSctu/2JWhwT284tniT5afkTvcuCrh/lrrwMM48rZhR2HucyZbuhiGk9SBRRqJGW3a/32RXadEbYuplaZ9n8ATLlFgwhfrPCKJ/8tbeYO3JTdJXvDqHg87Jesb59jhwzfs9fvGQnp5hKXe1y1Werzkymq9frLE0rQz1RqVn94MTnb6Qx6aFAUy60hXu2QpETutZxx0llO5S9njx30CEXUf566QW7uvT22Ejr71t6gYzKkgjs+nnvHtb0Gsek+17mC2LRXretJSa+KgHde4le9IteWn6aZqfNuIZnbsm4L8dbRr3snSsX/s3li2js3NB41+FULy5H/bCVx3nzsqfjrX74iwJb4n00UuoVBqZQ5QzgPVjbX/+9hBRckztWJWBUNRoNW2TuFulOOCHEhPHDmbzGfUbj2Wcx9ICdFKD7z78Hc14QP73TurmH0+FSqLrd3hBwRGuiVpESTpvO5LLbE5cikDCfNq5kpvf2Uuf2rVSNf8lOrRjXI5TOZ7mtGP17kUgCooTh+o0ZuJDqj039xecLP8UXzTsHjbKN/RGDmLtCjtHw6+bEZzbD535njSCp/wuMI0RXP7B8Jf2lxCbJc5n7kO6VthQdukIvB7zxxJwdRHiY59ZhyFqeDyXTOkfBhRmJXot+jCNFe7PecigyQPWZDUw4dut1XKwFazKHlZob9Cb1DMJlu3I2Z3onurtm0kztA+kPe1bCa0gFBQGu5pfqHmTYbLD1j0z5iP8EP1JHg9xLBvdsQXYBf7m+w473uPFMmTd+I9F1afuZtkK/MiRfmPL+6KhiU4J79HGx+JcTHbFFD+SZtuaz0z5gD7zYQF7qkUOG/yHop4xzeBsFXVjhd26iJXbxEO1JSzbVmJG/fOBO0z/CIqgJnbIE+7TWVfSFhK1BhKWgjd3CaQguGrXoFOZeKgal6bjlK/lOSGF0YUjDmxq1ovf4eNcIWd/C5yormK+KeFqLQ8GWOb3/uOKUeQZxBN4wsdLfQuBksxlb16rUQzJjRfLqUQ13nHRtgqMy6meq4LPTaRHvkrhP3mZX9VAGPjcm761c+pAK7QZpsVZl6nqpDMJE9B+rREufVP3Ar7hmMSQMXKhNfIgbcMZsvHj3Y9M/dLC5vZqHkiPJC3AyMRadVk80WOb3EVYy4BZUwlpnuEiTLrFHWC2sJXJ2FVl4m4fh95gKPJRc1cSuSgarFELFQMYuAFpsQE+pBy2hsEB1aqosTG9y5pEDI4CiHxnUc498wh10h5Y1fpByrC7zohk2XkjSYuWkBWkozEPQFyanmMvCPYOEU7HQmgI7hLNZdUewGXbZBmutwJ9Ct41AwQ5DYaotxLsREhB4QX0h+sZS3CrJ+4QNUfsP3KKvwRehC4hWvBWKK0EUdnEOB+NqnMQS0yJAj3yVyDic+kJigFTt8KXG/8PrQtuetnZ6mXAPMwr3X5LMQXrm+4hX+ya47RZnStx6JHV9pDMk+wst9V/d5I/2LUfMqB/9t1Cvk+//GqO/3HfunZ4znE7YCuQ/loh+Fx2t9M/gLu/+2/Z/s/mT3/wG7uDNV0+8fF04uvS9c8mauQnxYVUVeyCf3sKc0OU/Bei73y5FzZ+PJY3N98WR6RSFPv6/oI4yZzqBNKEMnivuyE4DvHcVlHfKQc0oJ5Fk3Z54U4+WRNuED6+Wf39O/ckV5n72PKrzzOkAecWFFgiosrugj2LiuZa+oRNm5j+cVqvlk5VYWkgFPpFok/bM3XU5XonzsbV0p8a773Ewn0lYdx81Fr25DZAMshL6I9AXukPqH5mAMhALt05OU9tVU5ypba6WyXa4KW5gjaXBmlTF5/MlzT+C0nEFyb7/41r/pUNIyWtlW6+DphkDhLNSLak4BSEBVSa0dX+dWXP+la7acn+RQrpP45rNIGzQ0szxWPAAzWm5u5l6lbx4xBlOrhrlkvy66SQvcjXlfMPmJ251/X8MNYcRVgoAcsT1fdScv93Muz6Afxl9+73IPXHb7516xAs9PJ5cHUPsmufznODLOie+Xqc4jQ2+dqP+Isf/kmr9v+Zg2fSWdbOHPx4taxXD5D9oYtYc+94IHmAr8c/JfWnn05bjvDED1NtZpcyHD+1MTONr1Byn135JRpmLx62ecj8t9umlZPisRbiH++bhLtgxfzOLsutAv25HKN/wgpQE7x56xtX578bknkfBF5NcAFt/0U386rlDDd2ioMKn+cU3PP522uHzZH6M0wvFwLjXq9rrPEAn7InJV6ZVm8DfA/j7eNSpkthlRc8CJ+jbzU1vEyx+ktPdXIz9Q7N0VW8G+qOKbhl/5z8dxFpp86+bHt0x5FzL+BdT/gdL+k28usM49uPa5TTTzi8hFhGK/ab9fAfBb9c6at+2hpZ7/0OOo/YOUon+3Jkqobfks8tkfBHjEgaWwmOqex5/6sntv/CCl/x+b4pFrAA4DzClLg4NYEyVVXvqDFDo5kybBLYbONuAhsH4Blb0L4ai5um1B9L4SlQRTRpcC0a+TU+rMKj0bji+zKCOWSCSdZnRV3GeGz9rSRBODj53/1g0ht+xHBkjHhbMyrMLAV1HZHaZNAYIS8yZRmTTNpQHN5ZH7gjL0RbxQ4PNVpqyAPPfrAA+x5D1fsFy076PL+y0LlzWip0D3+tPtOFtNZb7+rAAq+0P3cTwWMmR6ZtKn3y2ly8JkI/E1JV1/bH46pDmkQEQ9pwm6qGEeGz7J0KurNGSdkw8JpxiTu2HvxJzL03Zp9flXTTyUX9iSaale9FwsQnfJ6EJ15WPjT3r5/aP15Nm69Oz1zFZ69ceFOHx2SjzNqyw7a6mQs1BYlWOUw8Fz8IQ/ThFSVrV5GMjTlzdrYhwpCuS5V31h8xuvp2+6RZAhoJqgTzqFxVEL7bmTmZodBL/hxsjwZgdQR5o+pziB3lsc55AjLuRKHjCc9qRzWICoLalzD9GbeAWhj/SE2SB9nxJtVZdAaUNef2bHNI/oe0ooQrlp/VRF3xrJtdcBrclopmT0CNBT5UAJEKahjNLv8aslL3EwaIm6pTp7ko9qmR4s86HC/Bb0NumufqH+xHXeLNe6L9YT/89c/bZXeyIBVKtVkF+A8uy5UOIDilGb3ytHYde7mAwMQl3aS4HpkOP3nllBDjavy7RV3R8Hc65hajs8baV1J35rCFc/QsLnOsCvVl48UJclt0ZRVKgHKlR39KrIKi7Z2lNkUrCLvGj6Gy1mJEAN9SzgL/gZV7ksnLAm35u58Qf0FRHsyKexWp9ZSt4SB1ffU5Vnh7NwM3aCl8Lg+gt0/SvJ7gHq0vXobUOXl8ILERoo5pZ69J5nzG1eCh9EhBh9tlqpHBhTOpr9mn3TD2+vcPTMHxUqsLXfulJh8X+sBW9RP13sNTD9KqK13KJNsSkE/vJS9wPLNtKSsUJf8uFbzq0RlMYrXf4kn/t9SXOh4S+ftvZSpugmdMX5t5P2xOOW5ih+sydp45YOkqAEPBGFBw75eDPBz45hh8L2I8W5gWh7VpmmxdEvgeije08UEdrdXR1WYEm+ZF63xXszT1iYqQdkboXGWLB/J3JDzAeAahzWWr5w8n3zp2B4/pOvmAKujWpeVUN5EhVmX1QtttJtdK5wfSWCRzec/26o/e7o/1Oo5cnhD4TaC4uBb0IC7YM/4XPLj4baI6tLYdquX0It/kdD7WDhnVePqyo/hdpdcj8aan99RL0ptf7bbOx/DrXyiAxdp763GZ9C7esfDbW/7fdzjk3mqcX/DGA8LepHQi1PZ/EjofaV87Y4++DAz6F2z4+G2ru2RBm1rZ9FHvijoZanS/+RUPvwWg9GVvtLqHX7QYA/oHceHnx7tu9TqE380ax315Z2xsvoL1mv0o9mvf8HmGJ2Fs6YPN+cQQvs6M+Fv88Nav1lgXRSPD5DLIxwSmK2wCVU5quOabd+B7UPXW4JF9bo4df44swWC8SEGjdqud9aGSni9QDLuYfuNQUvkSaRro7YCBje+J/S7d/GubdD5GNoT9l1/5y0/BOi2WI8nlb57/gTHwTgsPoNMPS4vlWguX06wo3cw9eFB4KN4XgKJuzqUSY3HL58IBMzHHfry6aMc58L7pnMwuUNetlrVlatnwvuL3vyDlGUVuGRnxi+sOL+7H+X82ZV2csFOWRFU9S9L+c/F+w8y/mWSe6oj3BneLc0jaQiYQmcJvJiUzOz0kdr4IXReD7v0t6iJ1lEEMPqoy04XRAHTqcQYouKmm/s5Lk4ofUGLyLUoRQtImQB39lRY817wNNyy4Cpiwt8f5L3npoHVlJcxFn0OuT68+550nqTs4w8Nf8ndujvrDL73eDqWGvglVHgd56t3dY/yLUH2YtuGZW8e85kL9gtW4SUQUfed5qgY59tX/ZD0Qrj7d/p2DuUthyVY8uLrfu+s2CzkleemrLokf4sLt7Nbyt5/Y5aVoiL96r+Cl55d6GtFBfvLriVvPJcflopru9hTfonNH5C4/8KaLQ3QQimaOhAzLag5Y2VfUw7G1O9/T6tgU7h9JcFbK+kBHYCgsa60dnJml2cJpDz9/TlmoNofUsVSTK8J966PHFemqUKbKaAP2GrAWaQo/ZL+Yj9hKWNAHm3ShOrQRNbHcxUgc+9K0h6629QlnLOnDVNglF7kEIbJ3krDrucGjzzX27/PKv7F53MeOxXny3XjHMxAqiMK4VpIEj+rLFcFAZaEKLBAaHQsEy3uKAJ8ycK5O5FdANoulEHHGZaoVLsqyD6jAWEsStsbIDzQ5PPr66q6vVYNMD0oGyYs3ep8YuT8QVqvAH6y7LSWB6iB0QkwWrJ8INqSlYXTZStQoxvqqrcFDZUhg7dtpxMnfH6fZAzTSleWt7mWWVlaaess951PjlOMmHY3sTyyXqC1DgtbbukeLBJImsdB2UVsluF05THLj4DdDaxjwRIadRxKMBXRhUJfuIDnsVwDbI+JwoOfx9kCQ+27BzjLZw7y8KZ8FksCY23MEyl+P7pdr7ar5eYIlRsHZ+O11c7Hp2zV57KoMitO6/eYk0lbDVNjJmd2tlBlhE9oEPClG7qaFB1dVYvApMhDxAL4dSnFSpRpK0Bo5TiJrsy46kq48p43q7j48SNFTG3F7w6IDcQi5wZ47SBNRI9fmVqs/PTvku5tDECgkLkZ+gNUsvU+KJzjD3XnZ9r0R+bX2SRrtwiyDRMQM+29cxEAnL9gydlNeZDeNuc/Cquzd0PXG81i0kTHbnLulACfzKfIGxkOUdEbz6gpmIV3izthb5tFdbI5wWa7b+bxny5pxhFT2ftRya/lUygQTGw5y8x5Nzbti7OtnumqirbjXjbndXVZbtTCk2IhC3oR4QXwquVVHPeUsSFs7sJ+Es7EKQHmjRjLXYoaVu/g/otwh3iXwmH0uUT/Erj4BoyBLSmdHSgm7PO/ejOrkjJYn+gs+C6Nr5NHYT+c2E2SHMQCsMwJyrN9ymdzeXtJa2uLE8feEftvWEGMHWYYSe8R6SeJf4s4eCdzPFSNTaV4AYNVUGOwQA9CApbzBVanB8ErSAUZ3iRpg3d2IvcNAu4lMZKPmeuARKXd91Yd9mY5b2ecFvvNSU6lcoKfYL4628g8W6XvrDuZzT5GU1+Jho/ofETGv8bobEuK4I229GvwqGrWDo4eL7kLVeHiyqDD/MiRDWOf2fna7tO13If4HdK4KIB4KsjdvwbHB595z0MjzyL5DbYIjd8530SL2GxSTmAHUW2vKFVZEtw0eGW/DsLvvOuD5asppXQcZes7+gzK/O5x3EzoZNneItxA1PbKZXL3P7vCHG/6dWmRxGiT8p5w3rnpFu1Lpe569/pbLgeJpx2jCubi7yxdLIXH3KBy5zYCd5IEptdo5/Nlc0Ab9t+Up5Af8NlbuOfvC1743s5XwuubH4q/qfifyr+p+J/Kv6n4n8q/qfifyr+p+J/Kv6n4n8q/v8oxVdP/bVzp7/7RwpYJ1Wbpf5RQJ9X2O1TJBWtz0LaI+wU8u5633ghFk7GPF9YFucTs3SF5e1amA2ftmst7kEIPvqy5Ur28y49+643IYe592RviIbsT1ewKFi/vGgimS7l20GPWvPVBrYAx79bM779JMJyH4R+WP9DCPpes6Fy/KqVp8/U/tf2uUW9deqE7fNfn/Rv+M8dd5cny94Y4mvpX22U8/nPfX1YC8Cw4RbUNx9ykPvPt0o39500ooTsVf5KAOLfe/+y8sI7CUT5/01vnI7cj1z+PkIVAc4oqZJAzNVWMWtosCq8MnRiBOOGdeW4gtwQW1zWaX3Fww1kmWfVSzi1HXYjczeGM2PDefa48GanyvjQQi6QvGt38CSmzFh6rgONKWW9dWa/TRPjj1eq7iJ30fLT+aqtZYxXjFbm0z/uzFloWksi5Y7FY3Y7EdOpDjmnCWG/nnXtZ93tBNmjxgb7snDbQPOvf0OabTRgVKH35mpw8mxg3jLkXA1WJrPak1laCKPuaoAvTaPIsFFzlUrWUhceGPSmzDoU2NDoLJKJWJo38OZUEGCTVqXghCMawY8yLzZOzcFYRDK87VINfvbW7S2Zbv7OJM4SkxZf08wKOx0W2Trqq8rS5kAvkt38YHoen3rLXbVmTnpCUG/mmndNRyHmokrYv2nooDP+TMAXnw3DVRlLP0otr4Nrwi7dsKD6gaHEs+Yhf5WpmIR8SBzebBuNshSQJ9NC8MaTS9C/GBoQzh2/duCLiEfzVWT2ZBUnodICgsJvVoZ2VpECtVpiZl1THAwSGwbX7f6jtTlg0xJiMpmq8zsrCEXZW6ZJPz2od20Y0m3MXJNt5ynQncDiNDfKMcrldT7tLdCeow/dsSko29RsAW92eBvJaWfHu1UPOQ5VmSPtgmc2JqXVtk2H6B5r5XuFsFkt5BqJw+RoWUQSLTQsIVDGy6du20i+jBK49q/K+8wWjdNGwzUA9/eepNNELk0luz+61XA9Kt1wnVWQMaSfCkawSC6bOk3Pn58xHNAbarzrxlpXaGiK2ildXsclz4NLXjF5A0U20O1vzxuJLEf17GKcO0JrS8c/RNE2omXwYQVrc4G7pWWra89blwBLYxJyLhmZwsj79tj1X9rWm/47WTnKK3OQ3Fa0NXVY8WVCwDYFjtcMcbbNXHew7RgnXerSaNL0rdutlGiKWC6E9fvz571LGWG/daN7t3jIZuxRqIefmWSOA52ejO/9+3syLWBVkg/8ZtO4IeNCM94wc7qjLPQ9e8OI94YEMSFhc6TGZF6WWWydNRkMNDVrjR7xmtm+irCHva0BJr6IsXXpUUVn4TDDucqMXaDOyyp7ft/3chSSXqkJYQWrgJOMYpqp2exyMq3xDMy0APOpQ9Ps6BbnaZhgDqK2ybCqnRzeCc8MUXh+Zpd16Bn1gCxbFzL05TTfQQfJBDHB3dB1fTKj5wXgcbb9t6SycGMqoUbBb6raY6DnQUGrMEtzCZyQvbMookSCMyM9m/T+4/bIgN0CPphiEgZLHnkfkoed938XOuAmQ3mvzSy37QdkmVX79bfAVm2WjIauT7+0vrLi6hgdI2ZVLXRf3LUHKlpHINrc86Jtb+kwJE22wv84QLJThScyt9UPJ/TZ9SffZgHxeaxL1BTA8mdngp2XppKCl99D6P9MKpOlVP6RMoY7IDtw7+xWEwiLOzTkRliezEeHqLfGhNkLqRUQSVogeo1RUh5PvyEEjxNZb5Iwlwtd+r2zcDMS/WUteOUqAn9Krc7U3Hawyl7GMXBruIX6LRRQktPHLL6uxvLIGJTJeQTRfR+KiGZQFaRE6i7GtGy9mrZmdY+CeNl4XVDPK1DqfFDGhUMtyihDNTmnGRNLaPZzO8bw6SwcbbGZNrE0CFoatMIyEPNJCMPLF9N0QJeW9j7TLK6NKjN4qtI2TfIS74GlcqXKGrz36XX3zezXv6ohjM+6Zhiik7qiHMPi7UAx47Z91wDM9O2SVs7Gf1QXtkTlXKcQhQfoDKg/FIIVVAaxh5RL48fm6RmbzDo05enhGh58QwSigriHy62GUvxuhbkQjRdX3IIZKCj08IQjDTIUJ+yGtelOcnteB7NSMrrwavUElMwiKbADFjmYFABqvtFzMvHm7Wk3A7F0IiHzTrCJzURD1ginNwv3uBBTeRP3wBMFJYMN7DUTUPDdx3aWfgxY5ZFIVviiyxqzo1i3EY8lUymEQlkCnuyG5bCwnESsDcNvG3wjAj2sz2iCx/q9vEQnk7DBI959VTUOQMYWJ7cqf24KFT8XWh1vXmignLDwctBPaZBS3DcXuggL9WK3nh5aIlGWuNkXNBIAUTWdBDzHSUhkjpaMxQuzuupDqvPvsxcGZLDl6HOZj2fzZKLL+Q7YZTq3pRyl0yDXAfSeqZ2Md0BUspa9RIIx6G/DtO00q05abMf6MXYFj8ItumXxZPMozAC4pHcky32AVu2wlZOTumR1R+dgybvJ0F0Qf2iZHkzJ75AUAvXKfukJmxhInmDItsQUMsDlIiIDO8cvFj3SQUigplItaJrLkbZ3nL0Ngr2lXAjNOjXVRTWOOfgm1blVRMW4Vcko1PrqtQqYcmj8hWkUB2ipfmt7mGNauUu8sABk9kM52eaf96nJzyVxEQQVAhjibsd5x3ugm3wiAVSyYyuOokHwHSEGMtj59wSUqerhTxSc6cHN25v8ab71t/1GyGn0hUts8yxcMZViRK8cBJevOZjzzrIDbSqsxjI9u813Zslp+a3/H3NEzMhLj9eDZTTBpGzOxQHTjhmPyp74TPzrIOc/TdAE5mqhnHO4N1m4y6fP/tJ0UaqCQBQZef/uIjbt0xchiupyxSd8RiAzwCWPHhmufS/vimFYZVMgWWbxmWh+M0FBul6Y3bAhWq0p0Fjk3r76Q+qShIzAxhQhlkdd5k5pEQXIbArXKUuKfnxNxHyqTNqWBGLxdp+L5wyDBvxz2whb/oKwwhu4nhB28+YobHLnsiJZfX8nPvdzkLdzgiutl85uaLoQ7lmiIrDOT10yzg8jAa882ry3y+Bxid81SNC+pbN3rKYrPMzj27fVxnWhH+0jSWyCA5kM5JgXQnhTsb/x9P2+wmW0KNZgO/cj1bJwy+ilZYa9zzOWpAYvaiiP7yob9sm8rIRmqaDdsnC9ZxnTHrtS2neb7kexgkZ3iUZ5iKT7gEZ2u5rSqtyYS0FvbcU/Jlv+rbhesliuCXwUjKo+7KSfT7XKyj4V351JJasVZ8yF6r6iBhuLqdZemwNjAl0mqdl4p9pebcPhWZrYYVfOdCB+3ETXzmXhdO7VM1Si8NoaUzP1Dxzyg8fXu5Tvbm+5fbUSnGFoMh+iu4icbbVU6VveeNTFnqQtTaZhuKbNnIRPUuCT/nLvIsRe5hWUVffCPESHKkO1De11nDZJR9+kYNDrFVOtitwhTlUQnY+ONFW8mgajKYRpLj2j3DhGT9+uxZaOGCOuerovUx8HAatEU3zBuCSwUjIpC5tLSTMuMyV6r4p+iiSk/GnIRhjZufizqMTz2cA2G73k5rpkohNh8JxbAZAE1JoO+riPs8p57rpz18FBFVsJGGImW6XGcWtiXGCYGDhU5s9dcl3BmxvuTGRtP9EWeCm1u1jhTePbma7VgbulvTRlDU9MtjAmS1SiyrpJ/OXiwlMkAebq/RRG52Cz/T9N6olITxQs6LZtf5fVJKPPTpWjnAZfwG03aEiDrwm0yTY+G9Q8WF9GDMhWGiNz9e9GJChYWFr1aJ03ioYUpACWKd2PTLFV9RBafKPJftNqdl9c1LXbIRf9IRGbv/7x4EXSYDGtrpt0DjG5S5DaJMzckl/BrhgMeS/0B+zxi8seL2aogmpNc3ks7bMF+acEBei06mxqPbzxbcMghV1j6zzr/tFnJiCX02GmqPCIxZwEbMFs7YOh0fkstMTRq1fSN0k2EPrsvCfBDysqm/IRXht9qghUMqotBdCGljjPJ6nzetqidX7jzfC+NmQ+5BrgnGuBPks52Aa59ZePL/wnbQzw5WZaePiIJ9yD6YlgeFYhFnIRU2efCCOmtiEuMfWlyFE+knkj9a8fnqW0xFRYxUoICdCNk+LArJRCNasAgtBm63a8/CSkJu6cvwrRpb/Fscha/PAk9Ew+LeHUp/1z/SwyZ+kDfiOeLNpar+zTPAjGOXgsrOZvHRppWgUxZqUOXVCXtLq0uxOS8ADCaUoiku0TQhT26S8Wn2kfb/GJC3tJLqHPXZbciW7DuG8eh5IjfmGCPAyuxdwmH84yWy9aJy44qAxoewVaO0lm95H7YBQrQo87fNoAAWGOY5fGAUhXpFnkXgBy3vb80NClX9Vv2ZFLKuIE9Wj+CpwmptvwIIRmmkYkVERCF0LSz0hYRVWdVJdk7c14HeDlzPVi9HH2ptx/drwWXUPOHV0gYcEdRYtnqB0f5KHOtUmYmYdZZqreoaW295kHdxcvKmaiOPMobFWrBfGD5V86GfySIJ+kmAvyIHYbaBfXgT0JevW8l9bcO4iHI9S2NzNzlcKcEbFdNmA4JK89ZKgXggprNCXrHnqdGtfu5g8ynZQ4+U8xS8Z5gljdTUICkN2UpczTxMHlDyZGCXBruaElgISySUiDBtIcvDq5eescgkPjrP64DUGAOZFsTH8VHX7Nj0pc/Ud3HIJi2dnop6aMvSdWV8EYtFV1ycFROc/1PV8Mxm/6aNqwNSbzQ3fSuKjzDvyLHOdzaivQz2XGT+CUpY5Q6lYL9aIm6OYQFm6WBCyaeT13crfkCcbfhB7/JyjJLlddgYUsMQ22QXcF2oAy1UtAHCFyFjqxQGMtfXvNZcVNQFlm1cHBRo4uYc78YJVHSltFhJpVROuORkBQJoOGI9YhjOxXKvoQfOtg/D9LKWA9Sdp2EJPsiH7KNSbETlboJDtksoLiwVnKeHyPaxY5RnhLscmq1v7lz9thpdbUcWzIRpIG8rEJW2fGBPRquaKaN0eGoNoqbG7kVif9BZ9Tm7orlu2+9+MulEfe/esQ4+kscKVdGSg43LrbYtbdep4YXGBdC1YprztENFzbsj072nnuhcwkaT2JdfsaiFUCqmJlgxbUssyeQ0UXa0GLtd40gaLjXfSb2LmbTGtVgunDXXDsMjvhjFqVUIiFSbPIx2WTQAHtm/OK7PZ8Xx2SOSg41jXFsZsMmbBUHKyQnzEhsRnIP8fa8g7/Vbj4V+EEieujMxXX1D0ttrZp3TXuWnJQgA7PhZx54JpmSnv4VAXOKZtjUfQgyyj1xeMqVu1rbh1i+E7fxRR4c4tYJWulNePzGbS1Qjs2j2/vNcDON53tdew3gA8acPMJFfaoJS0xxt0tI/MPxyDjbe74nuIve93LnyFlBfOMalkObuHezvbFnqZ6kqNya4zfng1Wl1QAdh4ibr8+ejYnWFrbyVl3/iICmayvxMnAZPSjESw0LScd7wbg3zZvh+jWwIt+WZd4uOb4+27rMXoYqzIfu6TsaZ5lRlh/3InR7Ynqq+GwaeSXlhvKyPSSkCdTPiW03Ye+XUhAvt4mOffww5Hn37wX6e/t4XISvFdiyL++Hw78NeSr5Q1krbDyQmsC/Bepdd8uuGgVaQvcXmUyM6jC6UKSu5BJvx/+9Zulkc0SIaPbQPMx/37b1PIruw4of2iZRGAbN96SPLz6mzvL3Ja/PVopJjQwvpxEPNyvcOT64gswRYZUHPRk5bWq4gc4KGfwNQD9aqczArb8gazVq64J/OuTp41mM6xWJtqZo1JoX5HxRjrOm4/77/BB6wMF+12u/C9QSwMEFAACAAgAuLbzSg+F2spNAAAAagAAABsAAAB1bml2ZXJzYWwvdW5pdmVyc2FsLnBuZy54bWyzsa/IzVEoSy0qzszPs1Uy1DNQsrfj5bIpKEoty0wtV6gAihnpGUCAkkKlrZIJErc8M6Ukw1bJ3MgcIZaRmpmeUWKrZGpiChfUBxoJAFBLAQIAABQAAgAIAEOUV0cNwDEewAEAANoDAAAPAAAAAAAAAAEAAAAAAAAAAABub25lL3BsYXllci54bWxQSwECAAAUAAIACAC3tvNKoLhfFWUEAAAEEQAAHQAAAAAAAAABAAAAAADtAQAAdW5pdmVyc2FsL2NvbW1vbl9tZXNzYWdlcy5sbmdQSwECAAAUAAIACAC3tvNKQ8g8+YUEAAAMFgAAJwAAAAAAAAABAAAAAACNBgAAdW5pdmVyc2FsL2ZsYXNoX3B1Ymxpc2hpbmdfc2V0dGluZ3MueG1sUEsBAgAAFAACAAgAt7bzSpQwfma4AgAAVAoAACEAAAAAAAAAAQAAAAAAVwsAAHVuaXZlcnNhbC9mbGFzaF9za2luX3NldHRpbmdzLnhtbFBLAQIAABQAAgAIALe280oZBAttWAQAAB0VAAAmAAAAAAAAAAEAAAAAAE4OAAB1bml2ZXJzYWwvaHRtbF9wdWJsaXNoaW5nX3NldHRpbmdzLnhtbFBLAQIAABQAAgAIALe280rVzFwmlQEAACAGAAAfAAAAAAAAAAEAAAAAAOoSAAB1bml2ZXJzYWwvaHRtbF9za2luX3NldHRpbmdzLmpzUEsBAgAAFAACAAgAt7bzSj08L9HBAAAA5QEAABoAAAAAAAAAAQAAAAAAvBQAAHVuaXZlcnNhbC9pMThuX3ByZXNldHMueG1sUEsBAgAAFAACAAgAt7bzSqZDZVdnAAAAawAAABwAAAAAAAAAAQAAAAAAtRUAAHVuaXZlcnNhbC9sb2NhbF9zZXR0aW5ncy54bWxQSwECAAAUAAIACABElFdHI7RO+/sCAACwCAAAFAAAAAAAAAABAAAAAABWFgAAdW5pdmVyc2FsL3BsYXllci54bWxQSwECAAAUAAIACAC3tvNKq1gJqEQIAAB/IAAAKQAAAAAAAAABAAAAAACDGQAAdW5pdmVyc2FsL3NraW5fY3VzdG9taXphdGlvbl9zZXR0aW5ncy54bWxQSwECAAAUAAIACAC4tvNKCso84Oc/AAAldgAAFwAAAAAAAAAAAAAAAAAOIgAAdW5pdmVyc2FsL3VuaXZlcnNhbC5wbmdQSwECAAAUAAIACAC4tvNKD4Xayk0AAABqAAAAGwAAAAAAAAABAAAAAAAqYgAAdW5pdmVyc2FsL3VuaXZlcnNhbC5wbmcueG1sUEsFBgAAAAAMAAwAhgMAALBiAAAAAA=="/>
  <p:tag name="COMMONDATA" val="eyJoZGlkIjoiYmJhMTJlYmNhMzU5OWMwZDU2NGU3MGFhMmRiZDIxZGYifQ=="/>
</p:tagLst>
</file>

<file path=ppt/tags/tag2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3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4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5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6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7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8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9.xml><?xml version="1.0" encoding="utf-8"?>
<p:tagLst xmlns:p="http://schemas.openxmlformats.org/presentationml/2006/main">
  <p:tag name="KSO_WM_UNIT_PLACING_PICTURE_USER_VIEWPORT" val="{&quot;height&quot;:11490,&quot;width&quot;:22560}"/>
</p:tagLst>
</file>

<file path=ppt/theme/theme1.xml><?xml version="1.0" encoding="utf-8"?>
<a:theme xmlns:a="http://schemas.openxmlformats.org/drawingml/2006/main" name="自定义设计方案">
  <a:themeElements>
    <a:clrScheme name="自定义 21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83E6B"/>
      </a:accent1>
      <a:accent2>
        <a:srgbClr val="010B28"/>
      </a:accent2>
      <a:accent3>
        <a:srgbClr val="383E6B"/>
      </a:accent3>
      <a:accent4>
        <a:srgbClr val="010B28"/>
      </a:accent4>
      <a:accent5>
        <a:srgbClr val="383E6B"/>
      </a:accent5>
      <a:accent6>
        <a:srgbClr val="010B28"/>
      </a:accent6>
      <a:hlink>
        <a:srgbClr val="383E6B"/>
      </a:hlink>
      <a:folHlink>
        <a:srgbClr val="010B28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731</Words>
  <Application>WPS 演示</Application>
  <PresentationFormat>自定义</PresentationFormat>
  <Paragraphs>101</Paragraphs>
  <Slides>18</Slides>
  <Notes>18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Arial</vt:lpstr>
      <vt:lpstr>宋体</vt:lpstr>
      <vt:lpstr>Wingdings</vt:lpstr>
      <vt:lpstr>Calibri</vt:lpstr>
      <vt:lpstr>微软雅黑</vt:lpstr>
      <vt:lpstr>Times New Roman</vt:lpstr>
      <vt:lpstr>Arial Unicode MS</vt:lpstr>
      <vt:lpstr>Calibri Light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卢佳妮</cp:lastModifiedBy>
  <cp:revision>23</cp:revision>
  <dcterms:created xsi:type="dcterms:W3CDTF">2016-12-18T09:30:00Z</dcterms:created>
  <dcterms:modified xsi:type="dcterms:W3CDTF">2022-10-05T00:41:27Z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EB332E004CD74EBA912AF228445A2768</vt:lpwstr>
  </property>
  <property fmtid="{D5CDD505-2E9C-101B-9397-08002B2CF9AE}" pid="3" name="KSOProductBuildVer">
    <vt:lpwstr>2052-11.1.0.12358</vt:lpwstr>
  </property>
</Properties>
</file>